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6"/>
  </p:notesMasterIdLst>
  <p:sldIdLst>
    <p:sldId id="256" r:id="rId5"/>
    <p:sldId id="257" r:id="rId6"/>
    <p:sldId id="258" r:id="rId7"/>
    <p:sldId id="259" r:id="rId8"/>
    <p:sldId id="303" r:id="rId9"/>
    <p:sldId id="260" r:id="rId10"/>
    <p:sldId id="304" r:id="rId11"/>
    <p:sldId id="306" r:id="rId12"/>
    <p:sldId id="262" r:id="rId13"/>
    <p:sldId id="263" r:id="rId14"/>
    <p:sldId id="264" r:id="rId15"/>
    <p:sldId id="265" r:id="rId16"/>
    <p:sldId id="266" r:id="rId17"/>
    <p:sldId id="307" r:id="rId18"/>
    <p:sldId id="267" r:id="rId19"/>
    <p:sldId id="302" r:id="rId20"/>
    <p:sldId id="268" r:id="rId21"/>
    <p:sldId id="269" r:id="rId22"/>
    <p:sldId id="270" r:id="rId23"/>
    <p:sldId id="271" r:id="rId24"/>
    <p:sldId id="309" r:id="rId25"/>
    <p:sldId id="308" r:id="rId26"/>
    <p:sldId id="275" r:id="rId27"/>
    <p:sldId id="277" r:id="rId28"/>
    <p:sldId id="301" r:id="rId29"/>
    <p:sldId id="274" r:id="rId30"/>
    <p:sldId id="278" r:id="rId31"/>
    <p:sldId id="279" r:id="rId32"/>
    <p:sldId id="305" r:id="rId33"/>
    <p:sldId id="295" r:id="rId34"/>
    <p:sldId id="273" r:id="rId35"/>
    <p:sldId id="280" r:id="rId36"/>
    <p:sldId id="281" r:id="rId37"/>
    <p:sldId id="285" r:id="rId38"/>
    <p:sldId id="310" r:id="rId39"/>
    <p:sldId id="283" r:id="rId40"/>
    <p:sldId id="284" r:id="rId41"/>
    <p:sldId id="286" r:id="rId42"/>
    <p:sldId id="287" r:id="rId43"/>
    <p:sldId id="288" r:id="rId44"/>
    <p:sldId id="289" r:id="rId45"/>
    <p:sldId id="290" r:id="rId46"/>
    <p:sldId id="291" r:id="rId47"/>
    <p:sldId id="292" r:id="rId48"/>
    <p:sldId id="293" r:id="rId49"/>
    <p:sldId id="294" r:id="rId50"/>
    <p:sldId id="300" r:id="rId51"/>
    <p:sldId id="297" r:id="rId52"/>
    <p:sldId id="296" r:id="rId53"/>
    <p:sldId id="298" r:id="rId54"/>
    <p:sldId id="299"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深色樣式 1 - 輔色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269D01E-BC32-4049-B463-5C60D7B0CCD2}" styleName="佈景主題樣式 2 - 輔色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5307" autoAdjust="0"/>
  </p:normalViewPr>
  <p:slideViewPr>
    <p:cSldViewPr snapToGrid="0">
      <p:cViewPr varScale="1">
        <p:scale>
          <a:sx n="74" d="100"/>
          <a:sy n="74" d="100"/>
        </p:scale>
        <p:origin x="66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12AC8D-F4F1-4227-9430-9BA21214A885}" type="datetimeFigureOut">
              <a:rPr lang="en-US" smtClean="0"/>
              <a:t>6/29/2026</a:t>
            </a:fld>
            <a:endParaRPr 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9EB5D-AF24-4CBC-8827-19A270300F18}" type="slidenum">
              <a:rPr lang="en-US" smtClean="0"/>
              <a:t>‹#›</a:t>
            </a:fld>
            <a:endParaRPr lang="en-US"/>
          </a:p>
        </p:txBody>
      </p:sp>
    </p:spTree>
    <p:extLst>
      <p:ext uri="{BB962C8B-B14F-4D97-AF65-F5344CB8AC3E}">
        <p14:creationId xmlns:p14="http://schemas.microsoft.com/office/powerpoint/2010/main" val="514179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2EWWY7qs-pw"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89EB5D-AF24-4CBC-8827-19A270300F18}" type="slidenum">
              <a:rPr lang="en-US" smtClean="0"/>
              <a:t>1</a:t>
            </a:fld>
            <a:endParaRPr lang="en-US"/>
          </a:p>
        </p:txBody>
      </p:sp>
    </p:spTree>
    <p:extLst>
      <p:ext uri="{BB962C8B-B14F-4D97-AF65-F5344CB8AC3E}">
        <p14:creationId xmlns:p14="http://schemas.microsoft.com/office/powerpoint/2010/main" val="19667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dirty="0"/>
              <a:t>答案舉隅：</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effectLst/>
              </a:rPr>
              <a:t>風 → 開窗嘅涼風 → 空調／風扇</a:t>
            </a:r>
            <a:endParaRPr lang="en-US" altLang="zh-TW"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effectLst/>
              </a:rPr>
              <a:t>樹葉聲 → 紙 → 書本／簿</a:t>
            </a:r>
            <a:endParaRPr lang="en-US" altLang="zh-TW"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effectLst/>
              </a:rPr>
              <a:t>陽光 → 光 → 電燈／太陽能板</a:t>
            </a:r>
          </a:p>
          <a:p>
            <a:endParaRPr lang="en-US" dirty="0"/>
          </a:p>
          <a:p>
            <a:pPr>
              <a:buFont typeface="+mj-lt"/>
              <a:buNone/>
            </a:pPr>
            <a:r>
              <a:rPr lang="zh-TW" altLang="en-US" dirty="0"/>
              <a:t>教師提問順序： </a:t>
            </a:r>
            <a:endParaRPr lang="en-US" altLang="zh-TW" dirty="0"/>
          </a:p>
          <a:p>
            <a:pPr marL="228600" indent="-228600">
              <a:buFont typeface="+mj-lt"/>
              <a:buAutoNum type="arabicPeriod"/>
            </a:pPr>
            <a:r>
              <a:rPr lang="zh-TW" altLang="en-US" dirty="0"/>
              <a:t>剛才外面最觸動你嘅大自然感覺／聲音／味道是哪一項？</a:t>
            </a:r>
          </a:p>
          <a:p>
            <a:pPr marL="228600" indent="-228600">
              <a:buFont typeface="+mj-lt"/>
              <a:buAutoNum type="arabicPeriod"/>
            </a:pPr>
            <a:r>
              <a:rPr lang="zh-TW" altLang="en-US" dirty="0"/>
              <a:t>這個感覺／元素，在課室內以哪種人造物再次呈現？（例：風 → 風扇／冷氣）</a:t>
            </a:r>
          </a:p>
          <a:p>
            <a:pPr marL="228600" indent="-228600">
              <a:buFont typeface="+mj-lt"/>
              <a:buAutoNum type="arabicPeriod"/>
            </a:pPr>
            <a:r>
              <a:rPr lang="zh-TW" altLang="en-US" dirty="0"/>
              <a:t>這個人造物，需要依靠何種自然資源才能構成？（例：風扇 → 電 → 發電廠 → 煤／天然氣／太陽能發電）</a:t>
            </a:r>
          </a:p>
          <a:p>
            <a:pPr marL="228600" indent="-228600">
              <a:buFont typeface="+mj-lt"/>
              <a:buAutoNum type="arabicPeriod"/>
            </a:pPr>
            <a:r>
              <a:rPr lang="zh-TW" altLang="en-US" dirty="0"/>
              <a:t>如果大自然的這項發電資源突然消失，課室、社區、世界會變成怎樣？</a:t>
            </a:r>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11</a:t>
            </a:fld>
            <a:endParaRPr lang="en-US"/>
          </a:p>
        </p:txBody>
      </p:sp>
    </p:spTree>
    <p:extLst>
      <p:ext uri="{BB962C8B-B14F-4D97-AF65-F5344CB8AC3E}">
        <p14:creationId xmlns:p14="http://schemas.microsoft.com/office/powerpoint/2010/main" val="1902429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教師錦囊：</a:t>
            </a:r>
            <a:endParaRPr lang="en-US" altLang="zh-TW" dirty="0"/>
          </a:p>
          <a:p>
            <a:pPr marL="0" indent="0" defTabSz="931774">
              <a:lnSpc>
                <a:spcPct val="107000"/>
              </a:lnSpc>
              <a:spcAft>
                <a:spcPts val="830"/>
              </a:spcAft>
              <a:buFont typeface="Arial" panose="020B0604020202020204" pitchFamily="34" charset="0"/>
              <a:buNone/>
            </a:pPr>
            <a:r>
              <a:rPr lang="zh-TW" altLang="en-US" dirty="0">
                <a:latin typeface="微軟正黑體" panose="020B0604030504040204" pitchFamily="34" charset="-120"/>
                <a:ea typeface="微軟正黑體" panose="020B0604030504040204" pitchFamily="34" charset="-120"/>
              </a:rPr>
              <a:t>以「</a:t>
            </a:r>
            <a:r>
              <a:rPr lang="zh-TW" altLang="en-US" dirty="0"/>
              <a:t>我和大自然和諧共生</a:t>
            </a:r>
            <a:r>
              <a:rPr lang="zh-TW" altLang="en-US" dirty="0">
                <a:latin typeface="微軟正黑體" panose="020B0604030504040204" pitchFamily="34" charset="-120"/>
                <a:ea typeface="微軟正黑體" panose="020B0604030504040204" pitchFamily="34" charset="-120"/>
              </a:rPr>
              <a:t>」為主題，引導學生展開聯想與想像，列出想像到的</a:t>
            </a:r>
            <a:r>
              <a:rPr lang="zh-TW" altLang="en-US" sz="1200" b="0" dirty="0">
                <a:solidFill>
                  <a:srgbClr val="1A6C37"/>
                </a:solidFill>
                <a:latin typeface="微軟正黑體" panose="020B0604030504040204" pitchFamily="34" charset="-120"/>
                <a:ea typeface="微軟正黑體" panose="020B0604030504040204" pitchFamily="34" charset="-120"/>
                <a:cs typeface="+mj-cs"/>
                <a:sym typeface="Noto Sans T Chinese"/>
              </a:rPr>
              <a:t>關連詞</a:t>
            </a:r>
            <a:endParaRPr lang="zh-TW" altLang="en-US" b="0" dirty="0">
              <a:latin typeface="微軟正黑體" panose="020B0604030504040204" pitchFamily="34" charset="-120"/>
              <a:ea typeface="微軟正黑體" panose="020B0604030504040204" pitchFamily="34" charset="-120"/>
            </a:endParaRPr>
          </a:p>
          <a:p>
            <a:pPr indent="-178027" defTabSz="931774">
              <a:lnSpc>
                <a:spcPct val="107000"/>
              </a:lnSpc>
              <a:spcAft>
                <a:spcPts val="830"/>
              </a:spcAft>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選出一至兩位學生向全班匯報其分享內容</a:t>
            </a:r>
            <a:endParaRPr lang="en-US" altLang="zh-TW" dirty="0">
              <a:latin typeface="微軟正黑體" panose="020B0604030504040204" pitchFamily="34" charset="-120"/>
              <a:ea typeface="微軟正黑體" panose="020B0604030504040204" pitchFamily="34" charset="-120"/>
            </a:endParaRPr>
          </a:p>
          <a:p>
            <a:pPr marL="0" marR="0" lvl="0" indent="-178027" algn="l" defTabSz="931774" rtl="0" eaLnBrk="1" fontAlgn="auto" latinLnBrk="0" hangingPunct="1">
              <a:lnSpc>
                <a:spcPct val="107000"/>
              </a:lnSpc>
              <a:spcBef>
                <a:spcPts val="0"/>
              </a:spcBef>
              <a:spcAft>
                <a:spcPts val="830"/>
              </a:spcAft>
              <a:buClrTx/>
              <a:buSzTx/>
              <a:buFont typeface="Arial" panose="020B0604020202020204" pitchFamily="34" charset="0"/>
              <a:buChar char="•"/>
              <a:tabLst/>
              <a:defRPr/>
            </a:pPr>
            <a:r>
              <a:rPr lang="zh-TW" altLang="en-US" sz="1200" dirty="0">
                <a:latin typeface="微軟正黑體" panose="020B0604030504040204" pitchFamily="34" charset="-120"/>
                <a:ea typeface="微軟正黑體" panose="020B0604030504040204" pitchFamily="34" charset="-120"/>
                <a:sym typeface="Inter Bold"/>
              </a:rPr>
              <a:t>大自然為人類提供了哪些珍貴資源呢？</a:t>
            </a:r>
          </a:p>
          <a:p>
            <a:pPr indent="-178027" defTabSz="931774">
              <a:lnSpc>
                <a:spcPct val="107000"/>
              </a:lnSpc>
              <a:spcAft>
                <a:spcPts val="830"/>
              </a:spcAft>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分享過程中，教師適時帶出「感恩」、「珍惜」、「尊重」、「同理心」、「愛護環境」、「自律」、「守法」、「責任感」及「承擔精神」等正確的價值觀與態度。</a:t>
            </a:r>
            <a:endParaRPr lang="en-US" altLang="zh-TW" dirty="0">
              <a:latin typeface="微軟正黑體" panose="020B0604030504040204" pitchFamily="34" charset="-120"/>
              <a:ea typeface="微軟正黑體" panose="020B0604030504040204" pitchFamily="34" charset="-120"/>
            </a:endParaRPr>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12</a:t>
            </a:fld>
            <a:endParaRPr lang="en-US"/>
          </a:p>
        </p:txBody>
      </p:sp>
    </p:spTree>
    <p:extLst>
      <p:ext uri="{BB962C8B-B14F-4D97-AF65-F5344CB8AC3E}">
        <p14:creationId xmlns:p14="http://schemas.microsoft.com/office/powerpoint/2010/main" val="450756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教師錦囊：</a:t>
            </a:r>
            <a:endParaRPr lang="en-US" altLang="zh-TW" dirty="0"/>
          </a:p>
          <a:p>
            <a:pPr marL="0" indent="0" defTabSz="931774">
              <a:lnSpc>
                <a:spcPct val="107000"/>
              </a:lnSpc>
              <a:spcAft>
                <a:spcPts val="830"/>
              </a:spcAft>
              <a:buFont typeface="Arial" panose="020B0604020202020204" pitchFamily="34" charset="0"/>
              <a:buNone/>
            </a:pPr>
            <a:r>
              <a:rPr lang="zh-TW" altLang="en-US" dirty="0">
                <a:latin typeface="微軟正黑體" panose="020B0604030504040204" pitchFamily="34" charset="-120"/>
                <a:ea typeface="微軟正黑體" panose="020B0604030504040204" pitchFamily="34" charset="-120"/>
              </a:rPr>
              <a:t>以「</a:t>
            </a:r>
            <a:r>
              <a:rPr lang="zh-TW" altLang="en-US" dirty="0"/>
              <a:t>我和大自然和諧共生</a:t>
            </a:r>
            <a:r>
              <a:rPr lang="zh-TW" altLang="en-US" dirty="0">
                <a:latin typeface="微軟正黑體" panose="020B0604030504040204" pitchFamily="34" charset="-120"/>
                <a:ea typeface="微軟正黑體" panose="020B0604030504040204" pitchFamily="34" charset="-120"/>
              </a:rPr>
              <a:t>」為主題，引導學生展開聯想與想像，列出想像到的</a:t>
            </a:r>
            <a:r>
              <a:rPr lang="zh-TW" altLang="en-US" sz="1200" b="0" dirty="0">
                <a:solidFill>
                  <a:srgbClr val="1A6C37"/>
                </a:solidFill>
                <a:latin typeface="微軟正黑體" panose="020B0604030504040204" pitchFamily="34" charset="-120"/>
                <a:ea typeface="微軟正黑體" panose="020B0604030504040204" pitchFamily="34" charset="-120"/>
                <a:cs typeface="+mj-cs"/>
                <a:sym typeface="Noto Sans T Chinese"/>
              </a:rPr>
              <a:t>關連詞</a:t>
            </a:r>
            <a:endParaRPr lang="zh-TW" altLang="en-US" b="0" dirty="0">
              <a:latin typeface="微軟正黑體" panose="020B0604030504040204" pitchFamily="34" charset="-120"/>
              <a:ea typeface="微軟正黑體" panose="020B0604030504040204" pitchFamily="34" charset="-120"/>
            </a:endParaRPr>
          </a:p>
          <a:p>
            <a:pPr indent="-178027" defTabSz="931774">
              <a:lnSpc>
                <a:spcPct val="107000"/>
              </a:lnSpc>
              <a:spcAft>
                <a:spcPts val="830"/>
              </a:spcAft>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選出一至兩位學生向全班匯報其分享內容</a:t>
            </a:r>
            <a:endParaRPr lang="en-US" altLang="zh-TW" dirty="0">
              <a:latin typeface="微軟正黑體" panose="020B0604030504040204" pitchFamily="34" charset="-120"/>
              <a:ea typeface="微軟正黑體" panose="020B0604030504040204" pitchFamily="34" charset="-120"/>
            </a:endParaRPr>
          </a:p>
          <a:p>
            <a:pPr marL="0" marR="0" lvl="0" indent="-178027" algn="l" defTabSz="931774" rtl="0" eaLnBrk="1" fontAlgn="auto" latinLnBrk="0" hangingPunct="1">
              <a:lnSpc>
                <a:spcPct val="107000"/>
              </a:lnSpc>
              <a:spcBef>
                <a:spcPts val="0"/>
              </a:spcBef>
              <a:spcAft>
                <a:spcPts val="830"/>
              </a:spcAft>
              <a:buClrTx/>
              <a:buSzTx/>
              <a:buFont typeface="Arial" panose="020B0604020202020204" pitchFamily="34" charset="0"/>
              <a:buChar char="•"/>
              <a:tabLst/>
              <a:defRPr/>
            </a:pPr>
            <a:r>
              <a:rPr lang="zh-TW" altLang="en-US" sz="1200" dirty="0">
                <a:latin typeface="微軟正黑體" panose="020B0604030504040204" pitchFamily="34" charset="-120"/>
                <a:ea typeface="微軟正黑體" panose="020B0604030504040204" pitchFamily="34" charset="-120"/>
                <a:sym typeface="Inter Bold"/>
              </a:rPr>
              <a:t>大自然為人類提供了哪些珍貴資源呢？</a:t>
            </a:r>
          </a:p>
          <a:p>
            <a:pPr indent="-178027" defTabSz="931774">
              <a:lnSpc>
                <a:spcPct val="107000"/>
              </a:lnSpc>
              <a:spcAft>
                <a:spcPts val="830"/>
              </a:spcAft>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分享過程中，教師適時帶出「感恩」、「珍惜」、「尊重」、「同理心」、「愛護環境」、「自律」、「守法」、「責任感」及「承擔精神」等正確的價值觀與態度。</a:t>
            </a:r>
            <a:endParaRPr lang="en-US" altLang="zh-TW" dirty="0">
              <a:latin typeface="微軟正黑體" panose="020B0604030504040204" pitchFamily="34" charset="-120"/>
              <a:ea typeface="微軟正黑體" panose="020B0604030504040204" pitchFamily="34" charset="-120"/>
            </a:endParaRPr>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13</a:t>
            </a:fld>
            <a:endParaRPr lang="en-US"/>
          </a:p>
        </p:txBody>
      </p:sp>
    </p:spTree>
    <p:extLst>
      <p:ext uri="{BB962C8B-B14F-4D97-AF65-F5344CB8AC3E}">
        <p14:creationId xmlns:p14="http://schemas.microsoft.com/office/powerpoint/2010/main" val="1191247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89EB5D-AF24-4CBC-8827-19A270300F18}" type="slidenum">
              <a:rPr lang="en-US" smtClean="0"/>
              <a:t>14</a:t>
            </a:fld>
            <a:endParaRPr lang="en-US"/>
          </a:p>
        </p:txBody>
      </p:sp>
    </p:spTree>
    <p:extLst>
      <p:ext uri="{BB962C8B-B14F-4D97-AF65-F5344CB8AC3E}">
        <p14:creationId xmlns:p14="http://schemas.microsoft.com/office/powerpoint/2010/main" val="36921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i="0" dirty="0">
                <a:solidFill>
                  <a:srgbClr val="000000"/>
                </a:solidFill>
                <a:effectLst/>
                <a:latin typeface="Ubuntu"/>
              </a:rPr>
              <a:t>橋咀洲是位於西貢內海的一個狹長島嶼，相距西貢市僅</a:t>
            </a:r>
            <a:r>
              <a:rPr lang="en-US" altLang="zh-TW" b="0" i="0" dirty="0">
                <a:solidFill>
                  <a:srgbClr val="000000"/>
                </a:solidFill>
                <a:effectLst/>
                <a:latin typeface="Ubuntu"/>
              </a:rPr>
              <a:t>2</a:t>
            </a:r>
            <a:r>
              <a:rPr lang="zh-TW" altLang="en-US" b="0" i="0" dirty="0">
                <a:solidFill>
                  <a:srgbClr val="000000"/>
                </a:solidFill>
                <a:effectLst/>
                <a:latin typeface="Ubuntu"/>
              </a:rPr>
              <a:t>公里左右，是交通最便利的地質公園景點。</a:t>
            </a:r>
            <a:endParaRPr lang="en-US" altLang="zh-TW" b="0" i="0" dirty="0">
              <a:solidFill>
                <a:srgbClr val="000000"/>
              </a:solidFill>
              <a:effectLst/>
              <a:latin typeface="Ubuntu"/>
            </a:endParaRPr>
          </a:p>
          <a:p>
            <a:r>
              <a:rPr lang="en-US" dirty="0"/>
              <a:t>https://www.geopark.gov.hk/tc/discover/attractions/sharp-island</a:t>
            </a:r>
            <a:endParaRPr lang="en-US" b="0" i="0" dirty="0">
              <a:solidFill>
                <a:srgbClr val="000000"/>
              </a:solidFill>
              <a:effectLst/>
              <a:latin typeface="Ubuntu"/>
            </a:endParaRPr>
          </a:p>
          <a:p>
            <a:endParaRPr lang="en-US" b="0" i="0" dirty="0">
              <a:solidFill>
                <a:srgbClr val="000000"/>
              </a:solidFill>
              <a:effectLst/>
              <a:latin typeface="Ubuntu"/>
            </a:endParaRPr>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15</a:t>
            </a:fld>
            <a:endParaRPr lang="en-US"/>
          </a:p>
        </p:txBody>
      </p:sp>
    </p:spTree>
    <p:extLst>
      <p:ext uri="{BB962C8B-B14F-4D97-AF65-F5344CB8AC3E}">
        <p14:creationId xmlns:p14="http://schemas.microsoft.com/office/powerpoint/2010/main" val="324912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solidFill>
                  <a:schemeClr val="tx1"/>
                </a:solidFill>
                <a:effectLst/>
              </a:rPr>
              <a:t>鹹田灣</a:t>
            </a:r>
            <a:r>
              <a:rPr lang="zh-TW" altLang="en-US" b="0" i="0" dirty="0">
                <a:solidFill>
                  <a:srgbClr val="4B4B4B"/>
                </a:solidFill>
                <a:effectLst/>
                <a:latin typeface="Microsoft JhengHei" panose="020B0604030504040204" pitchFamily="34" charset="-120"/>
                <a:ea typeface="Microsoft JhengHei" panose="020B0604030504040204" pitchFamily="34" charset="-120"/>
              </a:rPr>
              <a:t>位於西貢東郊野公園內，水清沙幼，環境寧靜優美，能細賞海岸景色之餘，更可遠眺奇拔尖削的蚺蛇尖。</a:t>
            </a:r>
            <a:endParaRPr lang="en-US" altLang="zh-TW" b="0" i="0" dirty="0">
              <a:solidFill>
                <a:srgbClr val="4B4B4B"/>
              </a:solidFill>
              <a:effectLst/>
              <a:latin typeface="Microsoft JhengHei" panose="020B0604030504040204" pitchFamily="34" charset="-120"/>
              <a:ea typeface="Microsoft JhengHei" panose="020B0604030504040204" pitchFamily="34" charset="-120"/>
            </a:endParaRPr>
          </a:p>
          <a:p>
            <a:r>
              <a:rPr lang="en-US" dirty="0"/>
              <a:t>https://www.afcd.gov.hk/tc_chi/country/cou_vis/cou_vis_cam/cou_vis_cam_cam/cou_vis_cam_40_HamTinWan.html</a:t>
            </a:r>
            <a:endParaRPr lang="en-US" b="0" i="0" dirty="0">
              <a:solidFill>
                <a:srgbClr val="4B4B4B"/>
              </a:solidFill>
              <a:effectLst/>
              <a:latin typeface="Microsoft JhengHei" panose="020B0604030504040204" pitchFamily="34" charset="-120"/>
              <a:ea typeface="Microsoft JhengHei" panose="020B0604030504040204" pitchFamily="34" charset="-120"/>
            </a:endParaRPr>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16</a:t>
            </a:fld>
            <a:endParaRPr lang="en-US"/>
          </a:p>
        </p:txBody>
      </p:sp>
    </p:spTree>
    <p:extLst>
      <p:ext uri="{BB962C8B-B14F-4D97-AF65-F5344CB8AC3E}">
        <p14:creationId xmlns:p14="http://schemas.microsoft.com/office/powerpoint/2010/main" val="3696290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目標</a:t>
            </a:r>
          </a:p>
          <a:p>
            <a:pPr marL="171450" indent="-171450">
              <a:buFont typeface="Arial" panose="020B0604020202020204" pitchFamily="34" charset="0"/>
              <a:buChar char="•"/>
            </a:pPr>
            <a:r>
              <a:rPr lang="zh-TW" altLang="en-US" dirty="0"/>
              <a:t>透過視覺化「推測後果」思維圖，讓學生從不當行為推想多層次生態影響（即時 → 中期 → 長期）。</a:t>
            </a:r>
          </a:p>
          <a:p>
            <a:pPr marL="171450" indent="-171450">
              <a:buFont typeface="Arial" panose="020B0604020202020204" pitchFamily="34" charset="0"/>
              <a:buChar char="•"/>
            </a:pPr>
            <a:r>
              <a:rPr lang="zh-TW" altLang="en-US" dirty="0"/>
              <a:t>激發思考，避免淺層答案，培養因果思維。</a:t>
            </a:r>
          </a:p>
          <a:p>
            <a:pPr marL="171450" indent="-171450">
              <a:buFont typeface="Arial" panose="020B0604020202020204" pitchFamily="34" charset="0"/>
              <a:buChar char="•"/>
            </a:pPr>
            <a:r>
              <a:rPr lang="zh-TW" altLang="en-US" dirty="0"/>
              <a:t>連結香港本地例子（如橋咀洲珊瑚被踩、</a:t>
            </a:r>
            <a:r>
              <a:rPr lang="zh-TW" altLang="en-US" b="0" i="0" dirty="0">
                <a:solidFill>
                  <a:srgbClr val="474747"/>
                </a:solidFill>
                <a:effectLst/>
                <a:latin typeface="Arial" panose="020B0604020202020204" pitchFamily="34" charset="0"/>
              </a:rPr>
              <a:t>西貢附近海域捕捉</a:t>
            </a:r>
            <a:r>
              <a:rPr lang="zh-TW" altLang="en-US" b="0" i="0" dirty="0">
                <a:solidFill>
                  <a:srgbClr val="D93025"/>
                </a:solidFill>
                <a:effectLst/>
                <a:latin typeface="Arial" panose="020B0604020202020204" pitchFamily="34" charset="0"/>
              </a:rPr>
              <a:t>海膽、</a:t>
            </a:r>
            <a:r>
              <a:rPr lang="zh-TW" altLang="en-US" dirty="0"/>
              <a:t>亂拋垃圾、胡亂生火等）。</a:t>
            </a:r>
          </a:p>
          <a:p>
            <a:endParaRPr lang="en-US" dirty="0"/>
          </a:p>
          <a:p>
            <a:r>
              <a:rPr lang="zh-TW" altLang="en-US" b="1" dirty="0"/>
              <a:t>所需物資（每組）</a:t>
            </a:r>
          </a:p>
          <a:p>
            <a:pPr marL="171450" indent="-171450">
              <a:buFont typeface="Arial" panose="020B0604020202020204" pitchFamily="34" charset="0"/>
              <a:buChar char="•"/>
            </a:pPr>
            <a:r>
              <a:rPr lang="zh-TW" altLang="en-US" dirty="0"/>
              <a:t>一張重用海報紙（</a:t>
            </a:r>
            <a:r>
              <a:rPr lang="en-US" altLang="zh-TW" dirty="0"/>
              <a:t>A2 size</a:t>
            </a:r>
            <a:r>
              <a:rPr lang="zh-TW" altLang="en-US" dirty="0"/>
              <a:t>）或連結電子教室的電子白板</a:t>
            </a:r>
          </a:p>
          <a:p>
            <a:pPr marL="171450" indent="-171450">
              <a:buFont typeface="Arial" panose="020B0604020202020204" pitchFamily="34" charset="0"/>
              <a:buChar char="•"/>
            </a:pPr>
            <a:r>
              <a:rPr lang="zh-TW" altLang="en-US" dirty="0"/>
              <a:t>粗身雙頭筆（不同顏色代表不同層次：紅</a:t>
            </a:r>
            <a:r>
              <a:rPr lang="en-US" altLang="zh-TW" dirty="0"/>
              <a:t>=</a:t>
            </a:r>
            <a:r>
              <a:rPr lang="zh-TW" altLang="en-US" dirty="0"/>
              <a:t>即時影響、橙</a:t>
            </a:r>
            <a:r>
              <a:rPr lang="en-US" altLang="zh-TW" dirty="0"/>
              <a:t>=</a:t>
            </a:r>
            <a:r>
              <a:rPr lang="zh-TW" altLang="en-US" dirty="0"/>
              <a:t>中期、藍</a:t>
            </a:r>
            <a:r>
              <a:rPr lang="en-US" altLang="zh-TW" dirty="0"/>
              <a:t>=</a:t>
            </a:r>
            <a:r>
              <a:rPr lang="zh-TW" altLang="en-US" dirty="0"/>
              <a:t>長期／連鎖）</a:t>
            </a:r>
          </a:p>
          <a:p>
            <a:pPr marL="171450" indent="-171450">
              <a:buFont typeface="Arial" panose="020B0604020202020204" pitchFamily="34" charset="0"/>
              <a:buChar char="•"/>
            </a:pPr>
            <a:r>
              <a:rPr lang="zh-TW" altLang="en-US" dirty="0"/>
              <a:t>計時器</a:t>
            </a:r>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17</a:t>
            </a:fld>
            <a:endParaRPr lang="en-US"/>
          </a:p>
        </p:txBody>
      </p:sp>
    </p:spTree>
    <p:extLst>
      <p:ext uri="{BB962C8B-B14F-4D97-AF65-F5344CB8AC3E}">
        <p14:creationId xmlns:p14="http://schemas.microsoft.com/office/powerpoint/2010/main" val="2273378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目標</a:t>
            </a:r>
          </a:p>
          <a:p>
            <a:pPr marL="171450" indent="-171450">
              <a:buFont typeface="Arial" panose="020B0604020202020204" pitchFamily="34" charset="0"/>
              <a:buChar char="•"/>
            </a:pPr>
            <a:r>
              <a:rPr lang="zh-TW" altLang="en-US" dirty="0"/>
              <a:t>透過視覺化「推測後果」思維圖，讓學生從不當行為推想多層次生態影響（即時 → 中期 → 長期）。</a:t>
            </a:r>
          </a:p>
          <a:p>
            <a:pPr marL="171450" indent="-171450">
              <a:buFont typeface="Arial" panose="020B0604020202020204" pitchFamily="34" charset="0"/>
              <a:buChar char="•"/>
            </a:pPr>
            <a:r>
              <a:rPr lang="zh-TW" altLang="en-US" dirty="0"/>
              <a:t>激發思考，避免淺層答案，培養因果思維。</a:t>
            </a:r>
          </a:p>
          <a:p>
            <a:pPr marL="171450" indent="-171450">
              <a:buFont typeface="Arial" panose="020B0604020202020204" pitchFamily="34" charset="0"/>
              <a:buChar char="•"/>
            </a:pPr>
            <a:r>
              <a:rPr lang="zh-TW" altLang="en-US" dirty="0"/>
              <a:t>連結香港本地例子（如橋咀洲珊瑚被踩、垃圾、生火等）。</a:t>
            </a:r>
          </a:p>
          <a:p>
            <a:endParaRPr lang="en-US" dirty="0"/>
          </a:p>
          <a:p>
            <a:r>
              <a:rPr lang="zh-TW" altLang="en-US" b="1" dirty="0"/>
              <a:t>所需物資（每組）</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dirty="0"/>
              <a:t>一張重用海報紙（</a:t>
            </a:r>
            <a:r>
              <a:rPr lang="en-US" altLang="zh-TW" dirty="0"/>
              <a:t>A2</a:t>
            </a:r>
            <a:r>
              <a:rPr lang="zh-TW" altLang="en-US" dirty="0"/>
              <a:t>）或連結電子教室的電子白板</a:t>
            </a:r>
          </a:p>
          <a:p>
            <a:pPr marL="171450" indent="-171450">
              <a:buFont typeface="Arial" panose="020B0604020202020204" pitchFamily="34" charset="0"/>
              <a:buChar char="•"/>
            </a:pPr>
            <a:r>
              <a:rPr lang="zh-TW" altLang="en-US" dirty="0"/>
              <a:t>粗身雙頭筆（不同顏色代表不同層次：紅</a:t>
            </a:r>
            <a:r>
              <a:rPr lang="en-US" altLang="zh-TW" dirty="0"/>
              <a:t>=</a:t>
            </a:r>
            <a:r>
              <a:rPr lang="zh-TW" altLang="en-US" dirty="0"/>
              <a:t>即時影響、橙</a:t>
            </a:r>
            <a:r>
              <a:rPr lang="en-US" altLang="zh-TW" dirty="0"/>
              <a:t>=</a:t>
            </a:r>
            <a:r>
              <a:rPr lang="zh-TW" altLang="en-US" dirty="0"/>
              <a:t>中期、藍</a:t>
            </a:r>
            <a:r>
              <a:rPr lang="en-US" altLang="zh-TW" dirty="0"/>
              <a:t>=</a:t>
            </a:r>
            <a:r>
              <a:rPr lang="zh-TW" altLang="en-US" dirty="0"/>
              <a:t>長期／連鎖）</a:t>
            </a:r>
          </a:p>
          <a:p>
            <a:pPr marL="171450" indent="-171450">
              <a:buFont typeface="Arial" panose="020B0604020202020204" pitchFamily="34" charset="0"/>
              <a:buChar char="•"/>
            </a:pPr>
            <a:r>
              <a:rPr lang="zh-TW" altLang="en-US" dirty="0"/>
              <a:t>計時器</a:t>
            </a:r>
            <a:endParaRPr lang="en-US" altLang="zh-TW" dirty="0"/>
          </a:p>
          <a:p>
            <a:pPr marL="171450" indent="-171450">
              <a:buFont typeface="Arial" panose="020B0604020202020204" pitchFamily="34" charset="0"/>
              <a:buChar char="•"/>
            </a:pPr>
            <a:endParaRPr lang="en-US" altLang="zh-TW" dirty="0"/>
          </a:p>
          <a:p>
            <a:r>
              <a:rPr lang="zh-TW" altLang="en-US" b="1" dirty="0">
                <a:effectLst/>
              </a:rPr>
              <a:t>腦力激蕩不當行為（</a:t>
            </a:r>
            <a:r>
              <a:rPr lang="en-US" altLang="zh-TW" b="1" dirty="0">
                <a:effectLst/>
              </a:rPr>
              <a:t>3–4</a:t>
            </a:r>
            <a:r>
              <a:rPr lang="zh-TW" altLang="en-US" b="1" dirty="0">
                <a:effectLst/>
              </a:rPr>
              <a:t>分鐘）</a:t>
            </a:r>
            <a:r>
              <a:rPr lang="zh-TW" altLang="en-US" dirty="0">
                <a:effectLst/>
              </a:rPr>
              <a:t>教師舉例（學生可補充）：</a:t>
            </a:r>
          </a:p>
          <a:p>
            <a:pPr marL="171450" indent="-171450">
              <a:buFont typeface="Arial" panose="020B0604020202020204" pitchFamily="34" charset="0"/>
              <a:buChar char="•"/>
            </a:pPr>
            <a:r>
              <a:rPr lang="zh-TW" altLang="en-US" dirty="0"/>
              <a:t>亂拋垃圾／遺留塑膠</a:t>
            </a:r>
          </a:p>
          <a:p>
            <a:pPr marL="171450" indent="-171450">
              <a:buFont typeface="Arial" panose="020B0604020202020204" pitchFamily="34" charset="0"/>
              <a:buChar char="•"/>
            </a:pPr>
            <a:r>
              <a:rPr lang="zh-TW" altLang="en-US" dirty="0"/>
              <a:t>踩踏珊瑚／觸摸海洋生物</a:t>
            </a:r>
          </a:p>
          <a:p>
            <a:pPr marL="171450" indent="-171450">
              <a:buFont typeface="Arial" panose="020B0604020202020204" pitchFamily="34" charset="0"/>
              <a:buChar char="•"/>
            </a:pPr>
            <a:r>
              <a:rPr lang="zh-TW" altLang="en-US" dirty="0"/>
              <a:t>違規生火</a:t>
            </a:r>
          </a:p>
          <a:p>
            <a:pPr marL="171450" indent="-171450">
              <a:buFont typeface="Arial" panose="020B0604020202020204" pitchFamily="34" charset="0"/>
              <a:buChar char="•"/>
            </a:pPr>
            <a:r>
              <a:rPr lang="zh-TW" altLang="en-US" dirty="0"/>
              <a:t>濫捕 </a:t>
            </a:r>
            <a:r>
              <a:rPr lang="en-US" altLang="zh-TW" dirty="0"/>
              <a:t>/ </a:t>
            </a:r>
            <a:r>
              <a:rPr lang="zh-TW" altLang="en-US" dirty="0"/>
              <a:t>挖掘海膽、海星、海螺</a:t>
            </a:r>
          </a:p>
          <a:p>
            <a:pPr marL="171450" indent="-171450">
              <a:buFont typeface="Arial" panose="020B0604020202020204" pitchFamily="34" charset="0"/>
              <a:buChar char="•"/>
            </a:pPr>
            <a:r>
              <a:rPr lang="zh-TW" altLang="en-US" dirty="0"/>
              <a:t>船隻違規停泊／錨泊損壞海床</a:t>
            </a:r>
          </a:p>
          <a:p>
            <a:pPr marL="171450" indent="-171450">
              <a:buFont typeface="Arial" panose="020B0604020202020204" pitchFamily="34" charset="0"/>
              <a:buChar char="•"/>
            </a:pPr>
            <a:r>
              <a:rPr lang="zh-TW" altLang="en-US" dirty="0"/>
              <a:t>大量人流踐踏沙灘植被</a:t>
            </a:r>
          </a:p>
          <a:p>
            <a:r>
              <a:rPr lang="zh-TW" altLang="en-US" dirty="0">
                <a:effectLst/>
              </a:rPr>
              <a:t>每組選</a:t>
            </a:r>
            <a:r>
              <a:rPr lang="en-US" altLang="zh-TW" dirty="0">
                <a:effectLst/>
              </a:rPr>
              <a:t>2–3</a:t>
            </a:r>
            <a:r>
              <a:rPr lang="zh-TW" altLang="en-US" dirty="0">
                <a:effectLst/>
              </a:rPr>
              <a:t>個最常見</a:t>
            </a:r>
            <a:r>
              <a:rPr lang="zh-TW" altLang="en-US" dirty="0"/>
              <a:t>／</a:t>
            </a:r>
            <a:r>
              <a:rPr lang="zh-TW" altLang="en-US" dirty="0">
                <a:effectLst/>
              </a:rPr>
              <a:t>最觸目嘅不當行為，寫喺圓圈周邊（用小圓圈或方框），再用箭咀指向中央。</a:t>
            </a:r>
            <a:endParaRPr lang="en-US" altLang="zh-TW" dirty="0">
              <a:effectLst/>
            </a:endParaRPr>
          </a:p>
          <a:p>
            <a:endParaRPr lang="zh-TW" altLang="en-US" dirty="0">
              <a:effectLst/>
            </a:endParaRPr>
          </a:p>
          <a:p>
            <a:r>
              <a:rPr lang="zh-TW" altLang="en-US" b="1" dirty="0">
                <a:effectLst/>
              </a:rPr>
              <a:t>推測後果 </a:t>
            </a:r>
            <a:r>
              <a:rPr lang="en-US" altLang="zh-TW" b="1" dirty="0">
                <a:effectLst/>
              </a:rPr>
              <a:t>– </a:t>
            </a:r>
            <a:r>
              <a:rPr lang="zh-TW" altLang="en-US" b="1" dirty="0">
                <a:effectLst/>
              </a:rPr>
              <a:t>畫主幹及延伸（</a:t>
            </a:r>
            <a:r>
              <a:rPr lang="en-US" altLang="zh-TW" b="1" dirty="0">
                <a:effectLst/>
              </a:rPr>
              <a:t>8–12</a:t>
            </a:r>
            <a:r>
              <a:rPr lang="zh-TW" altLang="en-US" b="1" dirty="0">
                <a:effectLst/>
              </a:rPr>
              <a:t>分鐘）</a:t>
            </a:r>
            <a:r>
              <a:rPr lang="zh-TW" altLang="en-US" dirty="0">
                <a:effectLst/>
              </a:rPr>
              <a:t> </a:t>
            </a:r>
            <a:endParaRPr lang="en-US" altLang="zh-TW" dirty="0">
              <a:effectLst/>
            </a:endParaRPr>
          </a:p>
          <a:p>
            <a:r>
              <a:rPr lang="zh-TW" altLang="en-US" dirty="0">
                <a:effectLst/>
              </a:rPr>
              <a:t>以中央圓圈為中心，向外畫粗線主幹（代表主要後果類別），再細分層次延伸：</a:t>
            </a:r>
          </a:p>
          <a:p>
            <a:pPr>
              <a:buFont typeface="Arial" panose="020B0604020202020204" pitchFamily="34" charset="0"/>
              <a:buNone/>
            </a:pPr>
            <a:r>
              <a:rPr lang="zh-TW" altLang="en-US" dirty="0">
                <a:solidFill>
                  <a:srgbClr val="FF0000"/>
                </a:solidFill>
              </a:rPr>
              <a:t>第一層（主幹）：主要後果（即時</a:t>
            </a:r>
            <a:r>
              <a:rPr lang="zh-TW" altLang="en-US" dirty="0"/>
              <a:t>／</a:t>
            </a:r>
            <a:r>
              <a:rPr lang="zh-TW" altLang="en-US" dirty="0">
                <a:solidFill>
                  <a:srgbClr val="FF0000"/>
                </a:solidFill>
              </a:rPr>
              <a:t>直接）</a:t>
            </a:r>
            <a:r>
              <a:rPr lang="en-US" altLang="zh-TW" dirty="0">
                <a:solidFill>
                  <a:srgbClr val="FF0000"/>
                </a:solidFill>
              </a:rPr>
              <a:t>——</a:t>
            </a:r>
            <a:r>
              <a:rPr lang="zh-TW" altLang="en-US" dirty="0">
                <a:solidFill>
                  <a:srgbClr val="FF0000"/>
                </a:solidFill>
              </a:rPr>
              <a:t>用紅色筆 例如：珊瑚死亡、海洋生物受傷、垃圾污染海水</a:t>
            </a:r>
          </a:p>
          <a:p>
            <a:pPr>
              <a:buFont typeface="Arial" panose="020B0604020202020204" pitchFamily="34" charset="0"/>
              <a:buNone/>
            </a:pPr>
            <a:r>
              <a:rPr lang="zh-TW" altLang="en-US" dirty="0"/>
              <a:t>第二層：中期影響（橙色筆）</a:t>
            </a:r>
            <a:r>
              <a:rPr lang="en-US" altLang="zh-TW" dirty="0"/>
              <a:t>——</a:t>
            </a:r>
            <a:r>
              <a:rPr lang="zh-TW" altLang="en-US" dirty="0"/>
              <a:t>生態連鎖 例如：珊瑚死 → 魚類失去棲息地 → 魚類減少</a:t>
            </a:r>
          </a:p>
          <a:p>
            <a:pPr>
              <a:buFont typeface="Arial" panose="020B0604020202020204" pitchFamily="34" charset="0"/>
              <a:buNone/>
            </a:pPr>
            <a:r>
              <a:rPr lang="zh-TW" altLang="en-US" dirty="0"/>
              <a:t>第三層：長期／更大影響（藍色筆）</a:t>
            </a:r>
            <a:r>
              <a:rPr lang="en-US" altLang="zh-TW" dirty="0"/>
              <a:t>——</a:t>
            </a:r>
            <a:r>
              <a:rPr lang="zh-TW" altLang="en-US" dirty="0"/>
              <a:t>系統性 例如：魚類減少 → 食物鏈斷裂 → 生物多樣性下降 → 生態旅遊吸引力減低 → 經濟影響</a:t>
            </a:r>
          </a:p>
          <a:p>
            <a:pPr marL="0" indent="0">
              <a:buFont typeface="Arial" panose="020B0604020202020204" pitchFamily="34" charset="0"/>
              <a:buNone/>
            </a:pPr>
            <a:endParaRPr lang="zh-TW" altLang="en-US" dirty="0"/>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18</a:t>
            </a:fld>
            <a:endParaRPr lang="en-US"/>
          </a:p>
        </p:txBody>
      </p:sp>
    </p:spTree>
    <p:extLst>
      <p:ext uri="{BB962C8B-B14F-4D97-AF65-F5344CB8AC3E}">
        <p14:creationId xmlns:p14="http://schemas.microsoft.com/office/powerpoint/2010/main" val="1311802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19</a:t>
            </a:fld>
            <a:endParaRPr lang="en-US"/>
          </a:p>
        </p:txBody>
      </p:sp>
    </p:spTree>
    <p:extLst>
      <p:ext uri="{BB962C8B-B14F-4D97-AF65-F5344CB8AC3E}">
        <p14:creationId xmlns:p14="http://schemas.microsoft.com/office/powerpoint/2010/main" val="1962666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31774">
              <a:lnSpc>
                <a:spcPct val="107000"/>
              </a:lnSpc>
              <a:spcAft>
                <a:spcPts val="830"/>
              </a:spcAft>
              <a:defRPr/>
            </a:pPr>
            <a:r>
              <a:rPr lang="zh-TW" altLang="en-US" dirty="0">
                <a:latin typeface="微軟正黑體" panose="020B0604030504040204" pitchFamily="34" charset="-120"/>
                <a:ea typeface="微軟正黑體" panose="020B0604030504040204" pitchFamily="34" charset="-120"/>
              </a:rPr>
              <a:t>參考資料：</a:t>
            </a:r>
            <a:endParaRPr lang="en-US" altLang="zh-TW" dirty="0">
              <a:latin typeface="微軟正黑體" panose="020B0604030504040204" pitchFamily="34" charset="-120"/>
              <a:ea typeface="微軟正黑體" panose="020B0604030504040204" pitchFamily="34" charset="-120"/>
            </a:endParaRPr>
          </a:p>
          <a:p>
            <a:pPr defTabSz="931774">
              <a:lnSpc>
                <a:spcPct val="107000"/>
              </a:lnSpc>
              <a:spcAft>
                <a:spcPts val="830"/>
              </a:spcAft>
              <a:defRPr/>
            </a:pPr>
            <a:endParaRPr lang="en-US" altLang="zh-TW" dirty="0">
              <a:latin typeface="微軟正黑體" panose="020B0604030504040204" pitchFamily="34" charset="-120"/>
              <a:ea typeface="微軟正黑體" panose="020B0604030504040204" pitchFamily="34" charset="-120"/>
            </a:endParaRPr>
          </a:p>
          <a:p>
            <a:pPr marL="296711" indent="-296711">
              <a:lnSpc>
                <a:spcPct val="107000"/>
              </a:lnSpc>
              <a:spcAft>
                <a:spcPts val="830"/>
              </a:spcAft>
              <a:buFont typeface="Arial" panose="020B0604020202020204" pitchFamily="34" charset="0"/>
              <a:buChar char="•"/>
            </a:pPr>
            <a:r>
              <a:rPr lang="zh-CN" altLang="en-US" dirty="0">
                <a:latin typeface="微軟正黑體" panose="020B0604030504040204" pitchFamily="34" charset="-120"/>
                <a:ea typeface="微軟正黑體" panose="020B0604030504040204" pitchFamily="34" charset="-120"/>
              </a:rPr>
              <a:t>人類行為對海岸及郊野生態的影響</a:t>
            </a:r>
            <a:endParaRPr lang="en-US" dirty="0">
              <a:latin typeface="微軟正黑體" panose="020B0604030504040204" pitchFamily="34" charset="-120"/>
              <a:ea typeface="微軟正黑體" panose="020B0604030504040204" pitchFamily="34" charset="-120"/>
            </a:endParaRPr>
          </a:p>
          <a:p>
            <a:pPr>
              <a:lnSpc>
                <a:spcPct val="107000"/>
              </a:lnSpc>
              <a:spcAft>
                <a:spcPts val="830"/>
              </a:spcAft>
            </a:pPr>
            <a:r>
              <a:rPr lang="en-US" dirty="0">
                <a:latin typeface="微軟正黑體" panose="020B0604030504040204" pitchFamily="34" charset="-120"/>
                <a:ea typeface="微軟正黑體" panose="020B0604030504040204" pitchFamily="34" charset="-120"/>
              </a:rPr>
              <a:t> </a:t>
            </a:r>
          </a:p>
          <a:p>
            <a:pPr>
              <a:lnSpc>
                <a:spcPct val="107000"/>
              </a:lnSpc>
              <a:spcAft>
                <a:spcPts val="830"/>
              </a:spcAft>
            </a:pPr>
            <a:r>
              <a:rPr lang="zh-CN" altLang="en-US" dirty="0">
                <a:latin typeface="微軟正黑體" panose="020B0604030504040204" pitchFamily="34" charset="-120"/>
                <a:ea typeface="微軟正黑體" panose="020B0604030504040204" pitchFamily="34" charset="-120"/>
              </a:rPr>
              <a:t>一、破壞生態環境</a:t>
            </a:r>
            <a:endParaRPr lang="en-US" dirty="0">
              <a:latin typeface="微軟正黑體" panose="020B0604030504040204" pitchFamily="34" charset="-120"/>
              <a:ea typeface="微軟正黑體" panose="020B0604030504040204" pitchFamily="34" charset="-120"/>
            </a:endParaRPr>
          </a:p>
          <a:p>
            <a:pPr>
              <a:lnSpc>
                <a:spcPct val="107000"/>
              </a:lnSpc>
              <a:spcAft>
                <a:spcPts val="830"/>
              </a:spcAft>
            </a:pPr>
            <a:r>
              <a:rPr lang="en-US" dirty="0">
                <a:latin typeface="微軟正黑體" panose="020B0604030504040204" pitchFamily="34" charset="-120"/>
                <a:ea typeface="微軟正黑體" panose="020B0604030504040204" pitchFamily="34" charset="-120"/>
              </a:rPr>
              <a:t> </a:t>
            </a:r>
          </a:p>
          <a:p>
            <a:pPr marL="771450" lvl="1" indent="-296711">
              <a:lnSpc>
                <a:spcPct val="107000"/>
              </a:lnSpc>
              <a:spcAft>
                <a:spcPts val="830"/>
              </a:spcAft>
              <a:buFont typeface="Arial" panose="020B0604020202020204" pitchFamily="34" charset="0"/>
              <a:buChar char="•"/>
            </a:pPr>
            <a:r>
              <a:rPr lang="zh-CN" altLang="en-US" dirty="0">
                <a:latin typeface="微軟正黑體" panose="020B0604030504040204" pitchFamily="34" charset="-120"/>
                <a:ea typeface="微軟正黑體" panose="020B0604030504040204" pitchFamily="34" charset="-120"/>
              </a:rPr>
              <a:t>破壞動植物的生態環境與棲息地</a:t>
            </a:r>
            <a:endParaRPr lang="en-US" dirty="0">
              <a:latin typeface="微軟正黑體" panose="020B0604030504040204" pitchFamily="34" charset="-120"/>
              <a:ea typeface="微軟正黑體" panose="020B0604030504040204" pitchFamily="34" charset="-120"/>
            </a:endParaRPr>
          </a:p>
          <a:p>
            <a:pPr marL="771450" lvl="1" indent="-296711">
              <a:lnSpc>
                <a:spcPct val="107000"/>
              </a:lnSpc>
              <a:spcAft>
                <a:spcPts val="830"/>
              </a:spcAft>
              <a:buFont typeface="Arial" panose="020B0604020202020204" pitchFamily="34" charset="0"/>
              <a:buChar char="•"/>
            </a:pPr>
            <a:r>
              <a:rPr lang="zh-CN" altLang="en-US" dirty="0">
                <a:latin typeface="微軟正黑體" panose="020B0604030504040204" pitchFamily="34" charset="-120"/>
                <a:ea typeface="微軟正黑體" panose="020B0604030504040204" pitchFamily="34" charset="-120"/>
              </a:rPr>
              <a:t>人類產生的垃圾污染海岸與郊野環境</a:t>
            </a:r>
            <a:endParaRPr lang="en-US" dirty="0">
              <a:latin typeface="微軟正黑體" panose="020B0604030504040204" pitchFamily="34" charset="-120"/>
              <a:ea typeface="微軟正黑體" panose="020B0604030504040204" pitchFamily="34" charset="-120"/>
            </a:endParaRPr>
          </a:p>
          <a:p>
            <a:pPr marL="771450" lvl="1" indent="-296711">
              <a:lnSpc>
                <a:spcPct val="107000"/>
              </a:lnSpc>
              <a:spcAft>
                <a:spcPts val="830"/>
              </a:spcAft>
              <a:buFont typeface="Arial" panose="020B0604020202020204" pitchFamily="34" charset="0"/>
              <a:buChar char="•"/>
            </a:pPr>
            <a:r>
              <a:rPr lang="zh-CN" altLang="en-US" dirty="0">
                <a:latin typeface="微軟正黑體" panose="020B0604030504040204" pitchFamily="34" charset="-120"/>
                <a:ea typeface="微軟正黑體" panose="020B0604030504040204" pitchFamily="34" charset="-120"/>
              </a:rPr>
              <a:t>各種人為活動干擾或破壞自然生態系統</a:t>
            </a:r>
            <a:endParaRPr lang="en-US" dirty="0">
              <a:latin typeface="微軟正黑體" panose="020B0604030504040204" pitchFamily="34" charset="-120"/>
              <a:ea typeface="微軟正黑體" panose="020B0604030504040204" pitchFamily="34" charset="-120"/>
            </a:endParaRPr>
          </a:p>
          <a:p>
            <a:pPr>
              <a:lnSpc>
                <a:spcPct val="107000"/>
              </a:lnSpc>
              <a:spcAft>
                <a:spcPts val="830"/>
              </a:spcAft>
            </a:pPr>
            <a:r>
              <a:rPr lang="en-US" dirty="0">
                <a:latin typeface="微軟正黑體" panose="020B0604030504040204" pitchFamily="34" charset="-120"/>
                <a:ea typeface="微軟正黑體" panose="020B0604030504040204" pitchFamily="34" charset="-120"/>
              </a:rPr>
              <a:t> </a:t>
            </a:r>
          </a:p>
          <a:p>
            <a:pPr>
              <a:lnSpc>
                <a:spcPct val="107000"/>
              </a:lnSpc>
              <a:spcAft>
                <a:spcPts val="830"/>
              </a:spcAft>
            </a:pPr>
            <a:r>
              <a:rPr lang="zh-CN" altLang="en-US" dirty="0">
                <a:latin typeface="微軟正黑體" panose="020B0604030504040204" pitchFamily="34" charset="-120"/>
                <a:ea typeface="微軟正黑體" panose="020B0604030504040204" pitchFamily="34" charset="-120"/>
              </a:rPr>
              <a:t>二、威脅物種及人類安全</a:t>
            </a:r>
            <a:endParaRPr lang="en-US" dirty="0">
              <a:latin typeface="微軟正黑體" panose="020B0604030504040204" pitchFamily="34" charset="-120"/>
              <a:ea typeface="微軟正黑體" panose="020B0604030504040204" pitchFamily="34" charset="-120"/>
            </a:endParaRPr>
          </a:p>
          <a:p>
            <a:pPr>
              <a:lnSpc>
                <a:spcPct val="107000"/>
              </a:lnSpc>
              <a:spcAft>
                <a:spcPts val="830"/>
              </a:spcAft>
            </a:pPr>
            <a:r>
              <a:rPr lang="en-US" dirty="0">
                <a:latin typeface="微軟正黑體" panose="020B0604030504040204" pitchFamily="34" charset="-120"/>
                <a:ea typeface="微軟正黑體" panose="020B0604030504040204" pitchFamily="34" charset="-120"/>
              </a:rPr>
              <a:t> </a:t>
            </a:r>
          </a:p>
          <a:p>
            <a:pPr marL="771450" lvl="1" indent="-296711">
              <a:lnSpc>
                <a:spcPct val="107000"/>
              </a:lnSpc>
              <a:spcAft>
                <a:spcPts val="830"/>
              </a:spcAft>
              <a:buFont typeface="Arial" panose="020B0604020202020204" pitchFamily="34" charset="0"/>
              <a:buChar char="•"/>
            </a:pPr>
            <a:r>
              <a:rPr lang="zh-CN" altLang="en-US" dirty="0">
                <a:latin typeface="微軟正黑體" panose="020B0604030504040204" pitchFamily="34" charset="-120"/>
                <a:ea typeface="微軟正黑體" panose="020B0604030504040204" pitchFamily="34" charset="-120"/>
              </a:rPr>
              <a:t>垃圾流入海洋，可能傷害或殺死海洋生物，或被動物誤食</a:t>
            </a:r>
            <a:endParaRPr lang="en-US" dirty="0">
              <a:latin typeface="微軟正黑體" panose="020B0604030504040204" pitchFamily="34" charset="-120"/>
              <a:ea typeface="微軟正黑體" panose="020B0604030504040204" pitchFamily="34" charset="-120"/>
            </a:endParaRPr>
          </a:p>
          <a:p>
            <a:pPr marL="771450" lvl="1" indent="-296711">
              <a:lnSpc>
                <a:spcPct val="107000"/>
              </a:lnSpc>
              <a:spcAft>
                <a:spcPts val="830"/>
              </a:spcAft>
              <a:buFont typeface="Arial" panose="020B0604020202020204" pitchFamily="34" charset="0"/>
              <a:buChar char="•"/>
            </a:pPr>
            <a:r>
              <a:rPr lang="zh-CN" altLang="en-US" dirty="0">
                <a:latin typeface="微軟正黑體" panose="020B0604030504040204" pitchFamily="34" charset="-120"/>
                <a:ea typeface="微軟正黑體" panose="020B0604030504040204" pitchFamily="34" charset="-120"/>
              </a:rPr>
              <a:t>污染物進入空氣、泥土及食物鏈，危害動物與人類健康</a:t>
            </a:r>
            <a:endParaRPr lang="en-US" dirty="0">
              <a:latin typeface="微軟正黑體" panose="020B0604030504040204" pitchFamily="34" charset="-120"/>
              <a:ea typeface="微軟正黑體" panose="020B0604030504040204" pitchFamily="34" charset="-120"/>
            </a:endParaRPr>
          </a:p>
          <a:p>
            <a:pPr marL="771450" lvl="1" indent="-296711">
              <a:lnSpc>
                <a:spcPct val="107000"/>
              </a:lnSpc>
              <a:spcAft>
                <a:spcPts val="830"/>
              </a:spcAft>
              <a:buFont typeface="Arial" panose="020B0604020202020204" pitchFamily="34" charset="0"/>
              <a:buChar char="•"/>
            </a:pPr>
            <a:r>
              <a:rPr lang="zh-CN" altLang="en-US" dirty="0">
                <a:latin typeface="微軟正黑體" panose="020B0604030504040204" pitchFamily="34" charset="-120"/>
                <a:ea typeface="微軟正黑體" panose="020B0604030504040204" pitchFamily="34" charset="-120"/>
              </a:rPr>
              <a:t>生物多樣性減少，導致瀕危物種滅絕</a:t>
            </a:r>
            <a:endParaRPr lang="en-US" altLang="zh-CN" dirty="0">
              <a:latin typeface="微軟正黑體" panose="020B0604030504040204" pitchFamily="34" charset="-120"/>
              <a:ea typeface="微軟正黑體" panose="020B0604030504040204" pitchFamily="34" charset="-120"/>
            </a:endParaRPr>
          </a:p>
          <a:p>
            <a:pPr defTabSz="949478">
              <a:defRPr/>
            </a:pPr>
            <a:endParaRPr lang="en-US" altLang="zh-TW" dirty="0">
              <a:latin typeface="微軟正黑體" panose="020B0604030504040204" pitchFamily="34" charset="-120"/>
              <a:ea typeface="微軟正黑體" panose="020B0604030504040204" pitchFamily="34" charset="-120"/>
            </a:endParaRPr>
          </a:p>
          <a:p>
            <a:pPr defTabSz="949478">
              <a:defRPr/>
            </a:pPr>
            <a:r>
              <a:rPr lang="zh-TW" altLang="en-US" dirty="0">
                <a:latin typeface="微軟正黑體" panose="020B0604030504040204" pitchFamily="34" charset="-120"/>
                <a:ea typeface="微軟正黑體" panose="020B0604030504040204" pitchFamily="34" charset="-120"/>
              </a:rPr>
              <a:t>教學活動過程中，教師宜適時帶出「感恩」、「珍惜」、「尊重」、「同理心」、「愛護環境」、「自律」、「守法」、「責任感」及「承擔精神」等正確的價值觀與態度。</a:t>
            </a:r>
            <a:endParaRPr lang="zh-HK" altLang="en-US" dirty="0">
              <a:latin typeface="微軟正黑體" panose="020B0604030504040204" pitchFamily="34" charset="-120"/>
              <a:ea typeface="微軟正黑體" panose="020B0604030504040204" pitchFamily="34" charset="-120"/>
            </a:endParaRPr>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20</a:t>
            </a:fld>
            <a:endParaRPr lang="en-US"/>
          </a:p>
        </p:txBody>
      </p:sp>
    </p:spTree>
    <p:extLst>
      <p:ext uri="{BB962C8B-B14F-4D97-AF65-F5344CB8AC3E}">
        <p14:creationId xmlns:p14="http://schemas.microsoft.com/office/powerpoint/2010/main" val="982985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31774">
              <a:lnSpc>
                <a:spcPct val="107000"/>
              </a:lnSpc>
              <a:spcAft>
                <a:spcPts val="830"/>
              </a:spcAft>
            </a:pPr>
            <a:r>
              <a:rPr lang="zh-CN" altLang="en-US" dirty="0">
                <a:latin typeface="微軟正黑體" panose="020B0604030504040204" pitchFamily="34" charset="-120"/>
                <a:ea typeface="微軟正黑體" panose="020B0604030504040204" pitchFamily="34" charset="-120"/>
              </a:rPr>
              <a:t>＃可持續發展教育 </a:t>
            </a:r>
            <a:endParaRPr lang="en-US" dirty="0">
              <a:latin typeface="微軟正黑體" panose="020B0604030504040204" pitchFamily="34" charset="-120"/>
              <a:ea typeface="微軟正黑體" panose="020B0604030504040204" pitchFamily="34" charset="-120"/>
            </a:endParaRPr>
          </a:p>
          <a:p>
            <a:pPr defTabSz="931774">
              <a:lnSpc>
                <a:spcPct val="107000"/>
              </a:lnSpc>
              <a:spcAft>
                <a:spcPts val="830"/>
              </a:spcAft>
            </a:pPr>
            <a:r>
              <a:rPr lang="zh-CN" altLang="en-US" dirty="0">
                <a:latin typeface="微軟正黑體" panose="020B0604030504040204" pitchFamily="34" charset="-120"/>
                <a:ea typeface="微軟正黑體" panose="020B0604030504040204" pitchFamily="34" charset="-120"/>
              </a:rPr>
              <a:t>＃國家安全教育 </a:t>
            </a:r>
            <a:r>
              <a:rPr lang="en-US" altLang="zh-CN"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生態安全、資源安全</a:t>
            </a:r>
            <a:endParaRPr lang="en-US" dirty="0">
              <a:latin typeface="微軟正黑體" panose="020B0604030504040204" pitchFamily="34" charset="-120"/>
              <a:ea typeface="微軟正黑體" panose="020B0604030504040204" pitchFamily="34" charset="-120"/>
            </a:endParaRPr>
          </a:p>
          <a:p>
            <a:pPr defTabSz="931774">
              <a:lnSpc>
                <a:spcPct val="107000"/>
              </a:lnSpc>
              <a:spcAft>
                <a:spcPts val="830"/>
              </a:spcAft>
            </a:pPr>
            <a:r>
              <a:rPr lang="zh-CN" altLang="en-US" dirty="0">
                <a:latin typeface="微軟正黑體" panose="020B0604030504040204" pitchFamily="34" charset="-120"/>
                <a:ea typeface="微軟正黑體" panose="020B0604030504040204" pitchFamily="34" charset="-120"/>
              </a:rPr>
              <a:t>＃生命教育</a:t>
            </a:r>
            <a:endParaRPr lang="en-US" dirty="0">
              <a:latin typeface="微軟正黑體" panose="020B0604030504040204" pitchFamily="34" charset="-120"/>
              <a:ea typeface="微軟正黑體" panose="020B0604030504040204" pitchFamily="34" charset="-120"/>
            </a:endParaRPr>
          </a:p>
          <a:p>
            <a:pPr defTabSz="931774">
              <a:lnSpc>
                <a:spcPct val="107000"/>
              </a:lnSpc>
              <a:spcAft>
                <a:spcPts val="830"/>
              </a:spcAft>
            </a:pPr>
            <a:r>
              <a:rPr lang="zh-CN" altLang="en-US" dirty="0">
                <a:latin typeface="微軟正黑體" panose="020B0604030504040204" pitchFamily="34" charset="-120"/>
                <a:ea typeface="微軟正黑體" panose="020B0604030504040204" pitchFamily="34" charset="-120"/>
              </a:rPr>
              <a:t>＃公民教育</a:t>
            </a:r>
            <a:endParaRPr lang="en-US" dirty="0">
              <a:latin typeface="微軟正黑體" panose="020B0604030504040204" pitchFamily="34" charset="-120"/>
              <a:ea typeface="微軟正黑體" panose="020B0604030504040204" pitchFamily="34" charset="-120"/>
            </a:endParaRPr>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2</a:t>
            </a:fld>
            <a:endParaRPr lang="en-US"/>
          </a:p>
        </p:txBody>
      </p:sp>
    </p:spTree>
    <p:extLst>
      <p:ext uri="{BB962C8B-B14F-4D97-AF65-F5344CB8AC3E}">
        <p14:creationId xmlns:p14="http://schemas.microsoft.com/office/powerpoint/2010/main" val="1753629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21</a:t>
            </a:fld>
            <a:endParaRPr lang="en-US"/>
          </a:p>
        </p:txBody>
      </p:sp>
    </p:spTree>
    <p:extLst>
      <p:ext uri="{BB962C8B-B14F-4D97-AF65-F5344CB8AC3E}">
        <p14:creationId xmlns:p14="http://schemas.microsoft.com/office/powerpoint/2010/main" val="2776308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22</a:t>
            </a:fld>
            <a:endParaRPr lang="en-US"/>
          </a:p>
        </p:txBody>
      </p:sp>
    </p:spTree>
    <p:extLst>
      <p:ext uri="{BB962C8B-B14F-4D97-AF65-F5344CB8AC3E}">
        <p14:creationId xmlns:p14="http://schemas.microsoft.com/office/powerpoint/2010/main" val="274485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23</a:t>
            </a:fld>
            <a:endParaRPr lang="en-US"/>
          </a:p>
        </p:txBody>
      </p:sp>
    </p:spTree>
    <p:extLst>
      <p:ext uri="{BB962C8B-B14F-4D97-AF65-F5344CB8AC3E}">
        <p14:creationId xmlns:p14="http://schemas.microsoft.com/office/powerpoint/2010/main" val="2692627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24</a:t>
            </a:fld>
            <a:endParaRPr lang="en-US"/>
          </a:p>
        </p:txBody>
      </p:sp>
    </p:spTree>
    <p:extLst>
      <p:ext uri="{BB962C8B-B14F-4D97-AF65-F5344CB8AC3E}">
        <p14:creationId xmlns:p14="http://schemas.microsoft.com/office/powerpoint/2010/main" val="1294726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effectLst/>
              </a:rPr>
              <a:t>「勿以善小而不為 勿以惡小而為之」（朱熹</a:t>
            </a:r>
            <a:r>
              <a:rPr lang="en-US" altLang="zh-TW" sz="1200" dirty="0">
                <a:effectLst/>
              </a:rPr>
              <a:t>《</a:t>
            </a:r>
            <a:r>
              <a:rPr lang="zh-TW" altLang="en-US" sz="1200" dirty="0">
                <a:effectLst/>
              </a:rPr>
              <a:t>朱子家訓</a:t>
            </a:r>
            <a:r>
              <a:rPr lang="en-US" altLang="zh-TW" sz="1200" dirty="0">
                <a:effectLst/>
              </a:rPr>
              <a:t>》</a:t>
            </a:r>
            <a:r>
              <a:rPr lang="zh-TW" altLang="en-US" sz="1200" dirty="0">
                <a:effectLst/>
              </a:rPr>
              <a:t>）</a:t>
            </a:r>
            <a:endParaRPr lang="en-US" altLang="zh-TW" sz="1200" dirty="0">
              <a:effectLst/>
            </a:endParaRPr>
          </a:p>
          <a:p>
            <a:r>
              <a:rPr lang="en-US" dirty="0"/>
              <a:t>https://www.edb.gov.hk/attachment/tc/curriculum-development/kla/chi-edu/chinese-culture/Proverb-C3-08_pri.pdf</a:t>
            </a:r>
          </a:p>
          <a:p>
            <a:endParaRPr lang="en-US" dirty="0"/>
          </a:p>
          <a:p>
            <a:r>
              <a:rPr lang="zh-TW" altLang="en-US" b="1" dirty="0"/>
              <a:t>勿以善小而不為</a:t>
            </a:r>
            <a:r>
              <a:rPr lang="zh-TW" altLang="en-US" dirty="0"/>
              <a:t>：每個小善行動，都能為香港、為國家、為地球作出貢獻</a:t>
            </a:r>
            <a:endParaRPr lang="en-US" altLang="zh-TW" dirty="0"/>
          </a:p>
          <a:p>
            <a:r>
              <a:rPr lang="zh-TW" altLang="en-US" b="1" dirty="0"/>
              <a:t>勿以惡小而為之</a:t>
            </a:r>
            <a:r>
              <a:rPr lang="zh-TW" altLang="en-US" dirty="0"/>
              <a:t>：拒絕任何小惡行為，盡力避免生態危機</a:t>
            </a:r>
            <a:endParaRPr lang="en-US" dirty="0"/>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25</a:t>
            </a:fld>
            <a:endParaRPr lang="en-US"/>
          </a:p>
        </p:txBody>
      </p:sp>
    </p:spTree>
    <p:extLst>
      <p:ext uri="{BB962C8B-B14F-4D97-AF65-F5344CB8AC3E}">
        <p14:creationId xmlns:p14="http://schemas.microsoft.com/office/powerpoint/2010/main" val="3656845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要自己垃圾自己帶走</a:t>
            </a:r>
            <a:r>
              <a:rPr lang="zh-TW" altLang="en-US" dirty="0"/>
              <a:t>：把廢物丟進垃圾桶，不亂拋，保持環境清潔。 </a:t>
            </a:r>
            <a:endParaRPr lang="en-US" altLang="zh-TW" dirty="0"/>
          </a:p>
          <a:p>
            <a:r>
              <a:rPr lang="zh-TW" altLang="en-US" b="1" dirty="0"/>
              <a:t>要遵守公共秩序</a:t>
            </a:r>
            <a:r>
              <a:rPr lang="zh-TW" altLang="en-US" dirty="0"/>
              <a:t>：排隊買票、入園、乘車時不插隊，不推撞，遵守法律（例如：交通規則），保持秩序。 </a:t>
            </a:r>
            <a:endParaRPr lang="en-US" altLang="zh-TW" dirty="0"/>
          </a:p>
          <a:p>
            <a:r>
              <a:rPr lang="zh-TW" altLang="en-US" b="1" dirty="0"/>
              <a:t>要愛護環境與生態</a:t>
            </a:r>
            <a:r>
              <a:rPr lang="zh-TW" altLang="en-US" dirty="0"/>
              <a:t>：愛護花草樹木，不摘花折枝，不亂餵或追打動物，保護珊瑚、海草等。 </a:t>
            </a:r>
            <a:endParaRPr lang="en-US" altLang="zh-TW" dirty="0"/>
          </a:p>
          <a:p>
            <a:r>
              <a:rPr lang="zh-TW" altLang="en-US" b="1" dirty="0"/>
              <a:t>要注重個人衛生</a:t>
            </a:r>
            <a:r>
              <a:rPr lang="zh-TW" altLang="en-US" dirty="0"/>
              <a:t>：</a:t>
            </a:r>
            <a:r>
              <a:rPr lang="zh-CN" altLang="en-US" dirty="0"/>
              <a:t>勤洗手，打噴嚏掩口鼻，加强個人防護，隨身</a:t>
            </a:r>
            <a:r>
              <a:rPr lang="zh-TW" altLang="en-US" dirty="0"/>
              <a:t>攜</a:t>
            </a:r>
            <a:r>
              <a:rPr lang="zh-CN" altLang="en-US" dirty="0"/>
              <a:t>帶口罩、消毒</a:t>
            </a:r>
            <a:r>
              <a:rPr lang="zh-TW" altLang="en-US" dirty="0"/>
              <a:t>噴霧</a:t>
            </a:r>
            <a:r>
              <a:rPr lang="zh-CN" altLang="en-US" dirty="0"/>
              <a:t>等防護用品。排隊等候時，與他人保持</a:t>
            </a:r>
            <a:r>
              <a:rPr lang="zh-TW" altLang="en-US" dirty="0"/>
              <a:t>適當</a:t>
            </a:r>
            <a:r>
              <a:rPr lang="zh-CN" altLang="en-US" dirty="0"/>
              <a:t>社交距離。</a:t>
            </a:r>
            <a:endParaRPr lang="en-US" altLang="zh-TW" dirty="0"/>
          </a:p>
          <a:p>
            <a:r>
              <a:rPr lang="zh-TW" altLang="en-US" b="1" dirty="0"/>
              <a:t>要尊重他人和</a:t>
            </a:r>
            <a:r>
              <a:rPr lang="zh-TW" altLang="en-US" sz="1200" b="1" dirty="0">
                <a:solidFill>
                  <a:schemeClr val="tx1"/>
                </a:solidFill>
              </a:rPr>
              <a:t>有禮</a:t>
            </a:r>
            <a:r>
              <a:rPr lang="zh-TW" altLang="en-US" dirty="0"/>
              <a:t>：尊老愛幼，讓座予有需要人士，行為與</a:t>
            </a:r>
            <a:r>
              <a:rPr lang="zh-CN" altLang="en-US" dirty="0"/>
              <a:t>談吐交流文雅禮貌，避免不文明的語言和行爲</a:t>
            </a:r>
            <a:r>
              <a:rPr lang="zh-TW" altLang="en-US" dirty="0"/>
              <a:t>。</a:t>
            </a:r>
            <a:endParaRPr lang="en-US" altLang="zh-TW" dirty="0"/>
          </a:p>
          <a:p>
            <a:r>
              <a:rPr lang="zh-TW" altLang="en-US" b="1" dirty="0"/>
              <a:t>要</a:t>
            </a:r>
            <a:r>
              <a:rPr lang="zh-TW" altLang="en-US" sz="1200" b="1" dirty="0">
                <a:solidFill>
                  <a:schemeClr val="tx1"/>
                </a:solidFill>
              </a:rPr>
              <a:t>理性消費</a:t>
            </a:r>
            <a:r>
              <a:rPr lang="zh-TW" altLang="en-US" dirty="0"/>
              <a:t>：在購買前評估真實需求（減少浪費），並優先選擇對環境友善、低碳、可循環的商品。</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要尊重當地習俗、宗教與文化</a:t>
            </a:r>
            <a:r>
              <a:rPr lang="zh-TW" altLang="en-US" dirty="0"/>
              <a:t> ：入鄉隨俗，參觀寺廟、教堂時遵守場地規定。 </a:t>
            </a:r>
            <a:endParaRPr lang="en-US" altLang="zh-TW" dirty="0"/>
          </a:p>
          <a:p>
            <a:r>
              <a:rPr lang="zh-TW" altLang="en-US" b="1" dirty="0"/>
              <a:t>要節約資源，不浪費</a:t>
            </a:r>
            <a:r>
              <a:rPr lang="zh-TW" altLang="en-US" dirty="0"/>
              <a:t>：用餐時按需取食，實行「光盤行動」，不浪費食物；節約用水用電。 </a:t>
            </a:r>
            <a:endParaRPr lang="en-US" altLang="zh-TW" dirty="0"/>
          </a:p>
          <a:p>
            <a:r>
              <a:rPr lang="zh-TW" altLang="en-US" b="1" dirty="0"/>
              <a:t>要文明用餐與住宿</a:t>
            </a:r>
            <a:r>
              <a:rPr lang="zh-TW" altLang="en-US" dirty="0"/>
              <a:t>：遵守餐廳規則，尊重其他食客，不損壞酒店用品，離開時保持房間整潔。 </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要安全健康地完成旅程</a:t>
            </a:r>
            <a:r>
              <a:rPr lang="zh-TW" altLang="en-US" dirty="0"/>
              <a:t>：水上活動穿救生衣，不違規生火；拒絕賭博、酗酒、</a:t>
            </a:r>
            <a:r>
              <a:rPr lang="zh-TW" altLang="en-US" b="0" i="0" dirty="0">
                <a:solidFill>
                  <a:srgbClr val="4D4D4D"/>
                </a:solidFill>
                <a:effectLst/>
                <a:latin typeface="Poppins" panose="00000500000000000000" pitchFamily="2" charset="0"/>
              </a:rPr>
              <a:t>接觸有害身體物質</a:t>
            </a:r>
            <a:r>
              <a:rPr lang="zh-TW" altLang="en-US" dirty="0"/>
              <a:t>等不良活動。</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教師可配合課堂活動進行教學，例如進行訪問與調查，了解學生的行為和習慣，並進行回饋及解說。</a:t>
            </a:r>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27</a:t>
            </a:fld>
            <a:endParaRPr lang="en-US"/>
          </a:p>
        </p:txBody>
      </p:sp>
    </p:spTree>
    <p:extLst>
      <p:ext uri="{BB962C8B-B14F-4D97-AF65-F5344CB8AC3E}">
        <p14:creationId xmlns:p14="http://schemas.microsoft.com/office/powerpoint/2010/main" val="252804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不要亂拋垃圾</a:t>
            </a:r>
            <a:r>
              <a:rPr lang="zh-TW" altLang="en-US" dirty="0"/>
              <a:t> ：不隨處丟棄廢物、塑膠袋，不破壞公共環境衛生，勿讓景點變成垃圾場，影響生態與他人使用及享受景點的權利</a:t>
            </a:r>
            <a:r>
              <a:rPr lang="zh-CN" altLang="en-US" dirty="0"/>
              <a:t>，</a:t>
            </a:r>
            <a:r>
              <a:rPr lang="zh-TW" altLang="en-US" dirty="0"/>
              <a:t>並</a:t>
            </a:r>
            <a:r>
              <a:rPr lang="zh-CN" altLang="en-US" dirty="0"/>
              <a:t>注意將垃圾分類投放</a:t>
            </a:r>
            <a:r>
              <a:rPr lang="zh-TW" altLang="en-US" dirty="0"/>
              <a:t>。 </a:t>
            </a:r>
            <a:endParaRPr lang="en-US" altLang="zh-TW" dirty="0"/>
          </a:p>
          <a:p>
            <a:r>
              <a:rPr lang="zh-TW" altLang="en-US" b="1" dirty="0"/>
              <a:t>不要插隊或推撞</a:t>
            </a:r>
            <a:r>
              <a:rPr lang="zh-TW" altLang="en-US" dirty="0"/>
              <a:t> ：不插隊、不搶位、不推撞，破壞公共秩序。 </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不要損壞生態</a:t>
            </a:r>
            <a:r>
              <a:rPr lang="zh-TW" altLang="en-US" dirty="0"/>
              <a:t>：不踩踏珊瑚、不挖海洋生物、不亂摸或追趕野生動物，不踐踏植被，破壞大自然生態，更</a:t>
            </a:r>
            <a:r>
              <a:rPr lang="zh-CN" altLang="en-US" dirty="0"/>
              <a:t>不要抓取和帶走當地生物</a:t>
            </a:r>
            <a:r>
              <a:rPr lang="zh-TW" altLang="en-US" dirty="0"/>
              <a:t>、不攜帶或購買受保護動植物製品</a:t>
            </a:r>
            <a:r>
              <a:rPr lang="zh-CN" altLang="en-US" dirty="0"/>
              <a:t>。</a:t>
            </a:r>
            <a:endParaRPr lang="en-US" altLang="zh-TW" dirty="0"/>
          </a:p>
          <a:p>
            <a:r>
              <a:rPr lang="zh-TW" altLang="en-US" b="1" dirty="0"/>
              <a:t>不要冒犯當地習俗與宗教</a:t>
            </a:r>
            <a:r>
              <a:rPr lang="zh-TW" altLang="en-US" dirty="0"/>
              <a:t>：不在寺廟或宗教場地大聲喧嘩或於禁區拍照，應尊重民族、宗教習俗及文化差異。 </a:t>
            </a:r>
            <a:endParaRPr lang="en-US" altLang="zh-TW" dirty="0"/>
          </a:p>
          <a:p>
            <a:r>
              <a:rPr lang="zh-TW" altLang="en-US" b="1" dirty="0"/>
              <a:t>不要浪費（包括能源</a:t>
            </a:r>
            <a:r>
              <a:rPr lang="zh-TW" altLang="en-US" sz="1200" b="1" dirty="0"/>
              <a:t>和食物</a:t>
            </a:r>
            <a:r>
              <a:rPr lang="zh-TW" altLang="en-US" b="1" dirty="0"/>
              <a:t>）</a:t>
            </a:r>
            <a:r>
              <a:rPr lang="zh-TW" altLang="en-US" dirty="0"/>
              <a:t>： 按需取餐，不多拿／多叫吃不完的食物、不長開水龍頭或冷氣、不亂開酒店燈光，減少資源浪費和碳足跡。 </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不要</a:t>
            </a:r>
            <a:r>
              <a:rPr lang="zh-TW" altLang="en-US" sz="1200" b="1" dirty="0"/>
              <a:t>損壞公共設施／文物</a:t>
            </a:r>
            <a:r>
              <a:rPr lang="zh-TW" altLang="en-US" dirty="0"/>
              <a:t>：不在古蹟、岩石、樹木、公共設施上刻字、塗鴉或作任何破壞，保護文化遺產及自然景觀。 </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不要參與可疑活動</a:t>
            </a:r>
            <a:r>
              <a:rPr lang="zh-TW" altLang="en-US" dirty="0"/>
              <a:t> ：不參與賭博、非法交易、或任何可疑行為，保護個人安全與良好公民形象。</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effectLst/>
              </a:rPr>
              <a:t>不要違規生火 </a:t>
            </a:r>
            <a:r>
              <a:rPr lang="zh-TW" altLang="en-US" dirty="0"/>
              <a:t>：</a:t>
            </a:r>
            <a:r>
              <a:rPr lang="zh-TW" altLang="en-US" dirty="0">
                <a:effectLst/>
              </a:rPr>
              <a:t>不要在禁止生火區燒烤、不違規生火；露營、燒烤時如需生火必須注意安全，防止火災及生態破壞。</a:t>
            </a:r>
            <a:endParaRPr lang="en-US" altLang="zh-TW"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effectLst/>
              </a:rPr>
              <a:t>不要散播不實資訊：</a:t>
            </a:r>
            <a:r>
              <a:rPr lang="zh-TW" altLang="en-US" dirty="0">
                <a:effectLst/>
              </a:rPr>
              <a:t>不於社交媒體胡亂宣傳誇張或假消息，保持理性分享，維護</a:t>
            </a:r>
            <a:r>
              <a:rPr lang="zh-TW" altLang="en-US" dirty="0"/>
              <a:t>良好公民形象</a:t>
            </a:r>
            <a:r>
              <a:rPr lang="zh-TW" altLang="en-US"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不要忽略個人與他人安全：</a:t>
            </a:r>
            <a:r>
              <a:rPr lang="zh-TW" altLang="en-US" dirty="0"/>
              <a:t>不在危險地方（如懸崖邊、急流）為「打卡」而冒險，不亂闖禁區或忽略警告牌，應保護自己安全，以及不為救援人員帶來不必要負擔。</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教師可配合課堂活動進行教學，例如進行訪問與調查，了解學生的行為和習慣，並進行回饋及解說。</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28</a:t>
            </a:fld>
            <a:endParaRPr lang="en-US"/>
          </a:p>
        </p:txBody>
      </p:sp>
    </p:spTree>
    <p:extLst>
      <p:ext uri="{BB962C8B-B14F-4D97-AF65-F5344CB8AC3E}">
        <p14:creationId xmlns:p14="http://schemas.microsoft.com/office/powerpoint/2010/main" val="2111942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圖片來源：</a:t>
            </a: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漁農自然護理署</a:t>
            </a:r>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29</a:t>
            </a:fld>
            <a:endParaRPr lang="en-US"/>
          </a:p>
        </p:txBody>
      </p:sp>
    </p:spTree>
    <p:extLst>
      <p:ext uri="{BB962C8B-B14F-4D97-AF65-F5344CB8AC3E}">
        <p14:creationId xmlns:p14="http://schemas.microsoft.com/office/powerpoint/2010/main" val="3703472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微軟正黑體" panose="020B0604030504040204" pitchFamily="34" charset="-120"/>
                <a:ea typeface="微軟正黑體" panose="020B0604030504040204" pitchFamily="34" charset="-120"/>
                <a:sym typeface="Inter Bold"/>
              </a:rPr>
              <a:t>參考資料：</a:t>
            </a:r>
            <a:endParaRPr lang="en-US" altLang="zh-TW" sz="1200" b="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212529"/>
                </a:solidFill>
                <a:effectLst/>
                <a:latin typeface="Poppins" panose="00000500000000000000" pitchFamily="2" charset="0"/>
              </a:rPr>
              <a:t>環境及生態局</a:t>
            </a:r>
            <a:endParaRPr lang="en-US" altLang="zh-TW" b="0" i="0" dirty="0">
              <a:solidFill>
                <a:srgbClr val="212529"/>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CCCCCC"/>
                </a:solidFill>
                <a:effectLst/>
                <a:latin typeface="微软雅黑" panose="020B0503020204020204" pitchFamily="34" charset="-122"/>
                <a:ea typeface="微软雅黑" panose="020B0503020204020204" pitchFamily="34" charset="-122"/>
              </a:rPr>
              <a:t>中華人民共和國文化和旅游部 </a:t>
            </a:r>
            <a:endParaRPr lang="en-US" altLang="zh-TW" sz="1200" b="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30</a:t>
            </a:fld>
            <a:endParaRPr lang="en-US"/>
          </a:p>
        </p:txBody>
      </p:sp>
    </p:spTree>
    <p:extLst>
      <p:ext uri="{BB962C8B-B14F-4D97-AF65-F5344CB8AC3E}">
        <p14:creationId xmlns:p14="http://schemas.microsoft.com/office/powerpoint/2010/main" val="1444251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latin typeface="微軟正黑體" panose="020B0604030504040204" pitchFamily="34" charset="-120"/>
                <a:ea typeface="微軟正黑體" panose="020B0604030504040204" pitchFamily="34" charset="-120"/>
                <a:sym typeface="Inter Bold"/>
              </a:rPr>
              <a:t>資料參考：</a:t>
            </a:r>
            <a:endParaRPr lang="en-US" altLang="zh-TW" sz="1200" dirty="0">
              <a:latin typeface="微軟正黑體" panose="020B0604030504040204" pitchFamily="34" charset="-120"/>
              <a:ea typeface="微軟正黑體" panose="020B0604030504040204" pitchFamily="34" charset="-120"/>
              <a:sym typeface="Inter Bold"/>
            </a:endParaRPr>
          </a:p>
          <a:p>
            <a:r>
              <a:rPr lang="zh-TW" altLang="en-US" sz="1200" dirty="0">
                <a:latin typeface="微軟正黑體" panose="020B0604030504040204" pitchFamily="34" charset="-120"/>
                <a:ea typeface="微軟正黑體" panose="020B0604030504040204" pitchFamily="34" charset="-120"/>
                <a:sym typeface="Inter Bold"/>
              </a:rPr>
              <a:t>聯合國世界旅遊組織（</a:t>
            </a:r>
            <a:r>
              <a:rPr lang="en-US" altLang="zh-TW" sz="1200" dirty="0">
                <a:latin typeface="微軟正黑體" panose="020B0604030504040204" pitchFamily="34" charset="-120"/>
                <a:ea typeface="微軟正黑體" panose="020B0604030504040204" pitchFamily="34" charset="-120"/>
                <a:sym typeface="Inter Bold"/>
              </a:rPr>
              <a:t>UNWTO</a:t>
            </a:r>
            <a:r>
              <a:rPr lang="zh-TW" altLang="en-US" sz="1200" dirty="0">
                <a:latin typeface="微軟正黑體" panose="020B0604030504040204" pitchFamily="34" charset="-120"/>
                <a:ea typeface="微軟正黑體" panose="020B0604030504040204" pitchFamily="34" charset="-120"/>
                <a:sym typeface="Inter Bold"/>
              </a:rPr>
              <a:t>）</a:t>
            </a:r>
            <a:endParaRPr lang="en-US" altLang="zh-TW" sz="1200" dirty="0">
              <a:latin typeface="微軟正黑體" panose="020B0604030504040204" pitchFamily="34" charset="-120"/>
              <a:ea typeface="微軟正黑體" panose="020B0604030504040204" pitchFamily="34" charset="-120"/>
              <a:sym typeface="Inter Bold"/>
            </a:endParaRPr>
          </a:p>
          <a:p>
            <a:r>
              <a:rPr lang="zh-TW" altLang="en-US" sz="1200" dirty="0">
                <a:latin typeface="微軟正黑體" panose="020B0604030504040204" pitchFamily="34" charset="-120"/>
                <a:ea typeface="微軟正黑體" panose="020B0604030504040204" pitchFamily="34" charset="-120"/>
                <a:sym typeface="Inter Bold"/>
              </a:rPr>
              <a:t>世界自然保護聯盟（</a:t>
            </a:r>
            <a:r>
              <a:rPr lang="en-US" altLang="zh-TW" sz="1200" dirty="0">
                <a:latin typeface="微軟正黑體" panose="020B0604030504040204" pitchFamily="34" charset="-120"/>
                <a:ea typeface="微軟正黑體" panose="020B0604030504040204" pitchFamily="34" charset="-120"/>
                <a:sym typeface="Inter Bold"/>
              </a:rPr>
              <a:t>IUCN</a:t>
            </a:r>
            <a:r>
              <a:rPr lang="zh-TW" altLang="en-US" sz="1200" dirty="0">
                <a:latin typeface="微軟正黑體" panose="020B0604030504040204" pitchFamily="34" charset="-120"/>
                <a:ea typeface="微軟正黑體" panose="020B0604030504040204" pitchFamily="34" charset="-120"/>
                <a:sym typeface="Inter Bold"/>
              </a:rPr>
              <a:t>）</a:t>
            </a:r>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32</a:t>
            </a:fld>
            <a:endParaRPr lang="en-US"/>
          </a:p>
        </p:txBody>
      </p:sp>
    </p:spTree>
    <p:extLst>
      <p:ext uri="{BB962C8B-B14F-4D97-AF65-F5344CB8AC3E}">
        <p14:creationId xmlns:p14="http://schemas.microsoft.com/office/powerpoint/2010/main" val="203796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3</a:t>
            </a:fld>
            <a:endParaRPr lang="en-US"/>
          </a:p>
        </p:txBody>
      </p:sp>
    </p:spTree>
    <p:extLst>
      <p:ext uri="{BB962C8B-B14F-4D97-AF65-F5344CB8AC3E}">
        <p14:creationId xmlns:p14="http://schemas.microsoft.com/office/powerpoint/2010/main" val="2195692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latin typeface="微軟正黑體" panose="020B0604030504040204" pitchFamily="34" charset="-120"/>
                <a:ea typeface="微軟正黑體" panose="020B0604030504040204" pitchFamily="34" charset="-120"/>
                <a:sym typeface="Inter Bold"/>
              </a:rPr>
              <a:t>教學流程：</a:t>
            </a:r>
            <a:endParaRPr lang="en-US" altLang="zh-TW" sz="1200" dirty="0">
              <a:latin typeface="微軟正黑體" panose="020B0604030504040204" pitchFamily="34" charset="-120"/>
              <a:ea typeface="微軟正黑體" panose="020B0604030504040204" pitchFamily="34" charset="-120"/>
              <a:sym typeface="Inter Bold"/>
            </a:endParaRPr>
          </a:p>
          <a:p>
            <a:pPr marL="228600" indent="-228600">
              <a:buAutoNum type="arabicPeriod"/>
            </a:pPr>
            <a:r>
              <a:rPr lang="en-US" altLang="zh-TW" sz="1200" dirty="0">
                <a:latin typeface="微軟正黑體" panose="020B0604030504040204" pitchFamily="34" charset="-120"/>
                <a:ea typeface="微軟正黑體" panose="020B0604030504040204" pitchFamily="34" charset="-120"/>
                <a:sym typeface="Inter Bold"/>
              </a:rPr>
              <a:t>4-5</a:t>
            </a:r>
            <a:r>
              <a:rPr lang="zh-TW" altLang="en-US" sz="1200" dirty="0">
                <a:latin typeface="微軟正黑體" panose="020B0604030504040204" pitchFamily="34" charset="-120"/>
                <a:ea typeface="微軟正黑體" panose="020B0604030504040204" pitchFamily="34" charset="-120"/>
                <a:sym typeface="Inter Bold"/>
              </a:rPr>
              <a:t>人一組，討論時間約十分鐘，報告時間每組兩分鐘</a:t>
            </a:r>
            <a:endParaRPr lang="en-US" altLang="zh-TW" sz="1200" dirty="0">
              <a:latin typeface="微軟正黑體" panose="020B0604030504040204" pitchFamily="34" charset="-120"/>
              <a:ea typeface="微軟正黑體" panose="020B0604030504040204" pitchFamily="34" charset="-120"/>
              <a:sym typeface="Inter Bold"/>
            </a:endParaRPr>
          </a:p>
          <a:p>
            <a:pPr marL="228600" indent="-228600">
              <a:buAutoNum type="arabicPeriod"/>
            </a:pPr>
            <a:r>
              <a:rPr lang="zh-TW" altLang="en-US" sz="1200" dirty="0">
                <a:latin typeface="微軟正黑體" panose="020B0604030504040204" pitchFamily="34" charset="-120"/>
                <a:ea typeface="微軟正黑體" panose="020B0604030504040204" pitchFamily="34" charset="-120"/>
                <a:sym typeface="Inter Bold"/>
              </a:rPr>
              <a:t>所需物料（簡單、或無需特別準備）：環保使用的海報紙背面，箱頭筆</a:t>
            </a:r>
            <a:endParaRPr lang="en-US" altLang="zh-TW" sz="1200" dirty="0">
              <a:latin typeface="微軟正黑體" panose="020B0604030504040204" pitchFamily="34" charset="-120"/>
              <a:ea typeface="微軟正黑體" panose="020B0604030504040204" pitchFamily="34" charset="-120"/>
              <a:sym typeface="Inter Bold"/>
            </a:endParaRPr>
          </a:p>
          <a:p>
            <a:pPr marL="228600" indent="-228600">
              <a:buAutoNum type="arabicPeriod"/>
            </a:pPr>
            <a:r>
              <a:rPr lang="zh-TW" altLang="en-US" sz="1200" dirty="0">
                <a:latin typeface="微軟正黑體" panose="020B0604030504040204" pitchFamily="34" charset="-120"/>
                <a:ea typeface="微軟正黑體" panose="020B0604030504040204" pitchFamily="34" charset="-120"/>
                <a:sym typeface="Inter Bold"/>
              </a:rPr>
              <a:t>學生從綠色旅遊定義出發，主動討論建構新概念</a:t>
            </a:r>
            <a:endParaRPr lang="en-US" altLang="zh-TW" sz="1200" dirty="0">
              <a:latin typeface="微軟正黑體" panose="020B0604030504040204" pitchFamily="34" charset="-120"/>
              <a:ea typeface="微軟正黑體" panose="020B0604030504040204" pitchFamily="34" charset="-120"/>
              <a:sym typeface="Inter Bold"/>
            </a:endParaRPr>
          </a:p>
          <a:p>
            <a:pPr marL="228600" indent="-228600">
              <a:buAutoNum type="arabicPeriod"/>
            </a:pPr>
            <a:r>
              <a:rPr lang="zh-TW" altLang="en-US" sz="1200" dirty="0">
                <a:latin typeface="微軟正黑體" panose="020B0604030504040204" pitchFamily="34" charset="-120"/>
                <a:ea typeface="微軟正黑體" panose="020B0604030504040204" pitchFamily="34" charset="-120"/>
                <a:sym typeface="Inter Bold"/>
              </a:rPr>
              <a:t>小組口頭輪流發言 </a:t>
            </a:r>
            <a:r>
              <a:rPr lang="en-US" altLang="zh-TW" sz="1200" dirty="0">
                <a:latin typeface="微軟正黑體" panose="020B0604030504040204" pitchFamily="34" charset="-120"/>
                <a:ea typeface="微軟正黑體" panose="020B0604030504040204" pitchFamily="34" charset="-120"/>
                <a:sym typeface="Inter Bold"/>
              </a:rPr>
              <a:t>+ </a:t>
            </a:r>
            <a:r>
              <a:rPr lang="zh-TW" altLang="en-US" sz="1200" dirty="0">
                <a:latin typeface="微軟正黑體" panose="020B0604030504040204" pitchFamily="34" charset="-120"/>
                <a:ea typeface="微軟正黑體" panose="020B0604030504040204" pitchFamily="34" charset="-120"/>
                <a:sym typeface="Inter Bold"/>
              </a:rPr>
              <a:t>互相補充（合作學習），鼓勵每人參與（給予構思／寫筆記／口頭報告／補充／回答提問等）</a:t>
            </a:r>
            <a:endParaRPr lang="en-US" altLang="zh-TW" sz="1200" dirty="0">
              <a:latin typeface="微軟正黑體" panose="020B0604030504040204" pitchFamily="34" charset="-120"/>
              <a:ea typeface="微軟正黑體" panose="020B0604030504040204" pitchFamily="34" charset="-120"/>
              <a:sym typeface="Inter Bold"/>
            </a:endParaRPr>
          </a:p>
          <a:p>
            <a:pPr marL="228600" indent="-228600">
              <a:buAutoNum type="arabicPeriod"/>
            </a:pPr>
            <a:r>
              <a:rPr lang="zh-TW" altLang="en-US" sz="1200" dirty="0">
                <a:latin typeface="微軟正黑體" panose="020B0604030504040204" pitchFamily="34" charset="-120"/>
                <a:ea typeface="微軟正黑體" panose="020B0604030504040204" pitchFamily="34" charset="-120"/>
                <a:sym typeface="Inter Bold"/>
              </a:rPr>
              <a:t>口頭表達訓練：提升表達能力、組織能力及溝通能力</a:t>
            </a:r>
            <a:endParaRPr lang="en-US" altLang="zh-TW" sz="1200" dirty="0">
              <a:latin typeface="微軟正黑體" panose="020B0604030504040204" pitchFamily="34" charset="-120"/>
              <a:ea typeface="微軟正黑體" panose="020B0604030504040204" pitchFamily="34" charset="-120"/>
              <a:sym typeface="Inter Bold"/>
            </a:endParaRPr>
          </a:p>
          <a:p>
            <a:pPr marL="228600" indent="-228600">
              <a:buAutoNum type="arabicPeriod"/>
            </a:pPr>
            <a:endParaRPr lang="en-US" altLang="zh-TW" sz="1200" dirty="0">
              <a:latin typeface="微軟正黑體" panose="020B0604030504040204" pitchFamily="34" charset="-120"/>
              <a:ea typeface="微軟正黑體" panose="020B0604030504040204" pitchFamily="34" charset="-120"/>
              <a:sym typeface="Inter Bold"/>
            </a:endParaRPr>
          </a:p>
          <a:p>
            <a:pPr marL="228600" indent="-228600">
              <a:buAutoNum type="arabicPeriod"/>
            </a:pP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u="sng" dirty="0">
                <a:latin typeface="微軟正黑體" panose="020B0604030504040204" pitchFamily="34" charset="-120"/>
                <a:ea typeface="微軟正黑體" panose="020B0604030504040204" pitchFamily="34" charset="-120"/>
                <a:sym typeface="Inter Bold"/>
              </a:rPr>
              <a:t>與科目連繫：</a:t>
            </a:r>
            <a:endParaRPr lang="en-US" altLang="zh-TW" sz="1200" b="1" u="sng"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語文科、小學人文科、中學地理科、高中公民與社會發展科和旅遊及款待科</a:t>
            </a:r>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33</a:t>
            </a:fld>
            <a:endParaRPr lang="en-US"/>
          </a:p>
        </p:txBody>
      </p:sp>
    </p:spTree>
    <p:extLst>
      <p:ext uri="{BB962C8B-B14F-4D97-AF65-F5344CB8AC3E}">
        <p14:creationId xmlns:p14="http://schemas.microsoft.com/office/powerpoint/2010/main" val="1510219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latin typeface="微軟正黑體" panose="020B0604030504040204" pitchFamily="34" charset="-120"/>
                <a:ea typeface="微軟正黑體" panose="020B0604030504040204" pitchFamily="34" charset="-120"/>
                <a:sym typeface="Inter Bold"/>
              </a:rPr>
              <a:t>教師可依據「綠色旅遊」定義，讓學生發揮其環保概念與創意，鼓勵學生連結個人經驗</a:t>
            </a:r>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34</a:t>
            </a:fld>
            <a:endParaRPr lang="en-US"/>
          </a:p>
        </p:txBody>
      </p:sp>
    </p:spTree>
    <p:extLst>
      <p:ext uri="{BB962C8B-B14F-4D97-AF65-F5344CB8AC3E}">
        <p14:creationId xmlns:p14="http://schemas.microsoft.com/office/powerpoint/2010/main" val="2949322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latin typeface="微軟正黑體" panose="020B0604030504040204" pitchFamily="34" charset="-120"/>
                <a:ea typeface="微軟正黑體" panose="020B0604030504040204" pitchFamily="34" charset="-120"/>
                <a:sym typeface="Inter Bold"/>
              </a:rPr>
              <a:t>教師可依據「綠色旅遊」定義，讓學生發揮其環保概念與創意，鼓勵學生連結個人經驗</a:t>
            </a:r>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35</a:t>
            </a:fld>
            <a:endParaRPr lang="en-US"/>
          </a:p>
        </p:txBody>
      </p:sp>
    </p:spTree>
    <p:extLst>
      <p:ext uri="{BB962C8B-B14F-4D97-AF65-F5344CB8AC3E}">
        <p14:creationId xmlns:p14="http://schemas.microsoft.com/office/powerpoint/2010/main" val="2747226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latin typeface="微軟正黑體" panose="020B0604030504040204" pitchFamily="34" charset="-120"/>
                <a:ea typeface="微軟正黑體" panose="020B0604030504040204" pitchFamily="34" charset="-120"/>
                <a:sym typeface="Inter Bold"/>
              </a:rPr>
              <a:t>教師可依據「綠色旅遊」定義，讓學生發揮其環保概念與創意，鼓勵學生連結個人經驗</a:t>
            </a:r>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36</a:t>
            </a:fld>
            <a:endParaRPr lang="en-US"/>
          </a:p>
        </p:txBody>
      </p:sp>
    </p:spTree>
    <p:extLst>
      <p:ext uri="{BB962C8B-B14F-4D97-AF65-F5344CB8AC3E}">
        <p14:creationId xmlns:p14="http://schemas.microsoft.com/office/powerpoint/2010/main" val="213487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latin typeface="微軟正黑體" panose="020B0604030504040204" pitchFamily="34" charset="-120"/>
                <a:ea typeface="微軟正黑體" panose="020B0604030504040204" pitchFamily="34" charset="-120"/>
                <a:sym typeface="Inter Bold"/>
              </a:rPr>
              <a:t>官方網站：</a:t>
            </a:r>
            <a:endParaRPr lang="en-US" altLang="zh-TW" sz="1200" dirty="0">
              <a:latin typeface="微軟正黑體" panose="020B0604030504040204" pitchFamily="34" charset="-120"/>
              <a:ea typeface="微軟正黑體" panose="020B0604030504040204" pitchFamily="34" charset="-120"/>
              <a:sym typeface="Inter Bold"/>
            </a:endParaRPr>
          </a:p>
          <a:p>
            <a:r>
              <a:rPr lang="en-US" altLang="zh-TW" sz="1200" dirty="0">
                <a:latin typeface="微軟正黑體" panose="020B0604030504040204" pitchFamily="34" charset="-120"/>
                <a:ea typeface="微軟正黑體" panose="020B0604030504040204" pitchFamily="34" charset="-120"/>
                <a:sym typeface="Inter Bold"/>
              </a:rPr>
              <a:t>https://www.geopark.gov.hk/tc/about_us/geopark/</a:t>
            </a:r>
          </a:p>
          <a:p>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37</a:t>
            </a:fld>
            <a:endParaRPr lang="en-US"/>
          </a:p>
        </p:txBody>
      </p:sp>
    </p:spTree>
    <p:extLst>
      <p:ext uri="{BB962C8B-B14F-4D97-AF65-F5344CB8AC3E}">
        <p14:creationId xmlns:p14="http://schemas.microsoft.com/office/powerpoint/2010/main" val="1729549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官方網站：</a:t>
            </a:r>
            <a:endParaRPr lang="en-US" altLang="zh-TW" sz="1200" dirty="0">
              <a:latin typeface="微軟正黑體" panose="020B0604030504040204" pitchFamily="34" charset="-120"/>
              <a:ea typeface="微軟正黑體" panose="020B0604030504040204" pitchFamily="34" charset="-120"/>
              <a:sym typeface="Inter Bold"/>
            </a:endParaRPr>
          </a:p>
          <a:p>
            <a:r>
              <a:rPr lang="en-US" altLang="zh-TW" sz="1200" dirty="0">
                <a:latin typeface="微軟正黑體" panose="020B0604030504040204" pitchFamily="34" charset="-120"/>
                <a:ea typeface="微軟正黑體" panose="020B0604030504040204" pitchFamily="34" charset="-120"/>
                <a:sym typeface="Inter Bold"/>
              </a:rPr>
              <a:t>https://www.wetlandpark.gov.hk/tc/aboutus/index</a:t>
            </a:r>
          </a:p>
          <a:p>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39</a:t>
            </a:fld>
            <a:endParaRPr lang="en-US"/>
          </a:p>
        </p:txBody>
      </p:sp>
    </p:spTree>
    <p:extLst>
      <p:ext uri="{BB962C8B-B14F-4D97-AF65-F5344CB8AC3E}">
        <p14:creationId xmlns:p14="http://schemas.microsoft.com/office/powerpoint/2010/main" val="3852133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參考網站：</a:t>
            </a:r>
            <a:endParaRPr lang="en-US" altLang="zh-TW" sz="1200" dirty="0">
              <a:latin typeface="微軟正黑體" panose="020B0604030504040204" pitchFamily="34" charset="-120"/>
              <a:ea typeface="微軟正黑體" panose="020B0604030504040204" pitchFamily="34" charset="-120"/>
              <a:sym typeface="Inter Bold"/>
            </a:endParaRPr>
          </a:p>
          <a:p>
            <a:r>
              <a:rPr lang="en-US" altLang="zh-TW" sz="1200" dirty="0">
                <a:latin typeface="微軟正黑體" panose="020B0604030504040204" pitchFamily="34" charset="-120"/>
                <a:ea typeface="微軟正黑體" panose="020B0604030504040204" pitchFamily="34" charset="-120"/>
                <a:sym typeface="Inter Bold"/>
              </a:rPr>
              <a:t>https://www.discoverhongkong.com/tc/explore/great-outdoor/tai-o-journey-through-a-timeless-fishing-village.html</a:t>
            </a:r>
          </a:p>
          <a:p>
            <a:r>
              <a:rPr lang="en-US" altLang="zh-TW" sz="1200" dirty="0">
                <a:latin typeface="微軟正黑體" panose="020B0604030504040204" pitchFamily="34" charset="-120"/>
                <a:ea typeface="微軟正黑體" panose="020B0604030504040204" pitchFamily="34" charset="-120"/>
                <a:sym typeface="Inter Bold"/>
              </a:rPr>
              <a:t>https://www.discoverhongkong.com/tc/explore/great-outdoor/tai-o-fishing-village.html</a:t>
            </a:r>
          </a:p>
          <a:p>
            <a:r>
              <a:rPr lang="en-US" altLang="zh-TW" sz="1200" dirty="0">
                <a:latin typeface="微軟正黑體" panose="020B0604030504040204" pitchFamily="34" charset="-120"/>
                <a:ea typeface="微軟正黑體" panose="020B0604030504040204" pitchFamily="34" charset="-120"/>
                <a:sym typeface="Inter Bold"/>
              </a:rPr>
              <a:t>https://www.hkichdb.gov.hk/zht/item.html?17e26968-c973-4e18-a222-01a1b0feb9eb</a:t>
            </a:r>
          </a:p>
        </p:txBody>
      </p:sp>
      <p:sp>
        <p:nvSpPr>
          <p:cNvPr id="4" name="投影片編號版面配置區 3"/>
          <p:cNvSpPr>
            <a:spLocks noGrp="1"/>
          </p:cNvSpPr>
          <p:nvPr>
            <p:ph type="sldNum" sz="quarter" idx="5"/>
          </p:nvPr>
        </p:nvSpPr>
        <p:spPr/>
        <p:txBody>
          <a:bodyPr/>
          <a:lstStyle/>
          <a:p>
            <a:fld id="{3189EB5D-AF24-4CBC-8827-19A270300F18}" type="slidenum">
              <a:rPr lang="en-US" smtClean="0"/>
              <a:t>41</a:t>
            </a:fld>
            <a:endParaRPr lang="en-US"/>
          </a:p>
        </p:txBody>
      </p:sp>
    </p:spTree>
    <p:extLst>
      <p:ext uri="{BB962C8B-B14F-4D97-AF65-F5344CB8AC3E}">
        <p14:creationId xmlns:p14="http://schemas.microsoft.com/office/powerpoint/2010/main" val="587264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參考網站：</a:t>
            </a: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sym typeface="Inter Bold"/>
              </a:rPr>
              <a:t>https://greenearth.org.hk/naturetrails/upload/download/30/download/</a:t>
            </a:r>
            <a:r>
              <a:rPr lang="zh-TW" altLang="en-US" sz="1200" dirty="0">
                <a:latin typeface="微軟正黑體" panose="020B0604030504040204" pitchFamily="34" charset="-120"/>
                <a:ea typeface="微軟正黑體" panose="020B0604030504040204" pitchFamily="34" charset="-120"/>
                <a:sym typeface="Inter Bold"/>
              </a:rPr>
              <a:t>無痕山林七大原則</a:t>
            </a:r>
            <a:r>
              <a:rPr lang="en-US" altLang="zh-TW" sz="1200" dirty="0">
                <a:latin typeface="微軟正黑體" panose="020B0604030504040204" pitchFamily="34" charset="-120"/>
                <a:ea typeface="微軟正黑體" panose="020B0604030504040204" pitchFamily="34" charset="-120"/>
                <a:sym typeface="Inter Bold"/>
              </a:rPr>
              <a:t>.pdf </a:t>
            </a:r>
          </a:p>
        </p:txBody>
      </p:sp>
      <p:sp>
        <p:nvSpPr>
          <p:cNvPr id="4" name="投影片編號版面配置區 3"/>
          <p:cNvSpPr>
            <a:spLocks noGrp="1"/>
          </p:cNvSpPr>
          <p:nvPr>
            <p:ph type="sldNum" sz="quarter" idx="5"/>
          </p:nvPr>
        </p:nvSpPr>
        <p:spPr/>
        <p:txBody>
          <a:bodyPr/>
          <a:lstStyle/>
          <a:p>
            <a:fld id="{3189EB5D-AF24-4CBC-8827-19A270300F18}" type="slidenum">
              <a:rPr lang="en-US" smtClean="0"/>
              <a:t>43</a:t>
            </a:fld>
            <a:endParaRPr lang="en-US"/>
          </a:p>
        </p:txBody>
      </p:sp>
    </p:spTree>
    <p:extLst>
      <p:ext uri="{BB962C8B-B14F-4D97-AF65-F5344CB8AC3E}">
        <p14:creationId xmlns:p14="http://schemas.microsoft.com/office/powerpoint/2010/main" val="172523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參考網站：</a:t>
            </a: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sym typeface="Inter Bold"/>
              </a:rPr>
              <a:t>https://greenearth.org.hk/naturetrails/upload/download/30/download/</a:t>
            </a:r>
            <a:r>
              <a:rPr lang="zh-TW" altLang="en-US" sz="1200" dirty="0">
                <a:latin typeface="微軟正黑體" panose="020B0604030504040204" pitchFamily="34" charset="-120"/>
                <a:ea typeface="微軟正黑體" panose="020B0604030504040204" pitchFamily="34" charset="-120"/>
                <a:sym typeface="Inter Bold"/>
              </a:rPr>
              <a:t>無痕山林七大原則</a:t>
            </a:r>
            <a:r>
              <a:rPr lang="en-US" altLang="zh-TW" sz="1200" dirty="0">
                <a:latin typeface="微軟正黑體" panose="020B0604030504040204" pitchFamily="34" charset="-120"/>
                <a:ea typeface="微軟正黑體" panose="020B0604030504040204" pitchFamily="34" charset="-120"/>
                <a:sym typeface="Inter Bold"/>
              </a:rPr>
              <a:t>.pdf </a:t>
            </a:r>
          </a:p>
        </p:txBody>
      </p:sp>
      <p:sp>
        <p:nvSpPr>
          <p:cNvPr id="4" name="投影片編號版面配置區 3"/>
          <p:cNvSpPr>
            <a:spLocks noGrp="1"/>
          </p:cNvSpPr>
          <p:nvPr>
            <p:ph type="sldNum" sz="quarter" idx="5"/>
          </p:nvPr>
        </p:nvSpPr>
        <p:spPr/>
        <p:txBody>
          <a:bodyPr/>
          <a:lstStyle/>
          <a:p>
            <a:fld id="{3189EB5D-AF24-4CBC-8827-19A270300F18}" type="slidenum">
              <a:rPr lang="en-US" smtClean="0"/>
              <a:t>44</a:t>
            </a:fld>
            <a:endParaRPr lang="en-US"/>
          </a:p>
        </p:txBody>
      </p:sp>
    </p:spTree>
    <p:extLst>
      <p:ext uri="{BB962C8B-B14F-4D97-AF65-F5344CB8AC3E}">
        <p14:creationId xmlns:p14="http://schemas.microsoft.com/office/powerpoint/2010/main" val="2294273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45</a:t>
            </a:fld>
            <a:endParaRPr lang="en-US"/>
          </a:p>
        </p:txBody>
      </p:sp>
    </p:spTree>
    <p:extLst>
      <p:ext uri="{BB962C8B-B14F-4D97-AF65-F5344CB8AC3E}">
        <p14:creationId xmlns:p14="http://schemas.microsoft.com/office/powerpoint/2010/main" val="309336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i="0" dirty="0">
                <a:solidFill>
                  <a:srgbClr val="0A0A0A"/>
                </a:solidFill>
                <a:effectLst/>
                <a:latin typeface="Arial" panose="020B0604020202020204" pitchFamily="34" charset="0"/>
              </a:rPr>
              <a:t>左圖：海下灣海岸公園</a:t>
            </a:r>
            <a:endParaRPr lang="en-US" altLang="zh-TW" b="0" i="0" dirty="0">
              <a:solidFill>
                <a:srgbClr val="0A0A0A"/>
              </a:solidFill>
              <a:effectLst/>
              <a:latin typeface="Arial" panose="020B0604020202020204" pitchFamily="34" charset="0"/>
            </a:endParaRPr>
          </a:p>
          <a:p>
            <a:pPr marL="171450" indent="-171450" algn="l" fontAlgn="ctr">
              <a:buFont typeface="Arial" panose="020B0604020202020204" pitchFamily="34" charset="0"/>
              <a:buChar char="•"/>
            </a:pPr>
            <a:r>
              <a:rPr lang="zh-TW" altLang="en-US" b="0" i="0" dirty="0">
                <a:solidFill>
                  <a:srgbClr val="0A0A0A"/>
                </a:solidFill>
                <a:effectLst/>
                <a:latin typeface="Arial" panose="020B0604020202020204" pitchFamily="34" charset="0"/>
              </a:rPr>
              <a:t>海下灣被認為是香港水質最好的海洋區域之一。 </a:t>
            </a:r>
            <a:endParaRPr lang="zh-TW" altLang="en-US" b="0" i="0" dirty="0">
              <a:solidFill>
                <a:srgbClr val="0B57D0"/>
              </a:solidFill>
              <a:effectLst/>
              <a:latin typeface="Arial" panose="020B0604020202020204" pitchFamily="34" charset="0"/>
            </a:endParaRPr>
          </a:p>
          <a:p>
            <a:pPr marL="171450" indent="-171450" algn="l" fontAlgn="ctr">
              <a:buFont typeface="Arial" panose="020B0604020202020204" pitchFamily="34" charset="0"/>
              <a:buChar char="•"/>
            </a:pPr>
            <a:r>
              <a:rPr lang="zh-TW" altLang="en-US" b="0" i="0" dirty="0">
                <a:solidFill>
                  <a:srgbClr val="0A0A0A"/>
                </a:solidFill>
                <a:effectLst/>
                <a:latin typeface="Arial" panose="020B0604020202020204" pitchFamily="34" charset="0"/>
              </a:rPr>
              <a:t>擁有超過</a:t>
            </a:r>
            <a:r>
              <a:rPr lang="en-US" altLang="zh-TW" b="0" i="0" dirty="0">
                <a:solidFill>
                  <a:srgbClr val="0A0A0A"/>
                </a:solidFill>
                <a:effectLst/>
                <a:latin typeface="Arial" panose="020B0604020202020204" pitchFamily="34" charset="0"/>
              </a:rPr>
              <a:t>60</a:t>
            </a:r>
            <a:r>
              <a:rPr lang="zh-TW" altLang="en-US" b="0" i="0" dirty="0">
                <a:solidFill>
                  <a:srgbClr val="0A0A0A"/>
                </a:solidFill>
                <a:effectLst/>
                <a:latin typeface="Arial" panose="020B0604020202020204" pitchFamily="34" charset="0"/>
              </a:rPr>
              <a:t>種珊瑚和</a:t>
            </a:r>
            <a:r>
              <a:rPr lang="en-US" altLang="zh-TW" b="0" i="0" dirty="0">
                <a:solidFill>
                  <a:srgbClr val="0A0A0A"/>
                </a:solidFill>
                <a:effectLst/>
                <a:latin typeface="Arial" panose="020B0604020202020204" pitchFamily="34" charset="0"/>
              </a:rPr>
              <a:t>120</a:t>
            </a:r>
            <a:r>
              <a:rPr lang="zh-TW" altLang="en-US" b="0" i="0" dirty="0">
                <a:solidFill>
                  <a:srgbClr val="0A0A0A"/>
                </a:solidFill>
                <a:effectLst/>
                <a:latin typeface="Arial" panose="020B0604020202020204" pitchFamily="34" charset="0"/>
              </a:rPr>
              <a:t>種魚類。 </a:t>
            </a:r>
            <a:endParaRPr lang="zh-TW" altLang="en-US" b="0" i="0" dirty="0">
              <a:solidFill>
                <a:srgbClr val="0B57D0"/>
              </a:solidFill>
              <a:effectLst/>
              <a:latin typeface="Arial" panose="020B0604020202020204" pitchFamily="34" charset="0"/>
            </a:endParaRPr>
          </a:p>
          <a:p>
            <a:pPr marL="171450" indent="-171450" algn="l" fontAlgn="ctr">
              <a:buFont typeface="Arial" panose="020B0604020202020204" pitchFamily="34" charset="0"/>
              <a:buChar char="•"/>
            </a:pPr>
            <a:r>
              <a:rPr lang="zh-TW" altLang="en-US" b="0" i="0" dirty="0">
                <a:solidFill>
                  <a:srgbClr val="0A0A0A"/>
                </a:solidFill>
                <a:effectLst/>
                <a:latin typeface="Arial" panose="020B0604020202020204" pitchFamily="34" charset="0"/>
              </a:rPr>
              <a:t>香港世界自然基金會（</a:t>
            </a:r>
            <a:r>
              <a:rPr lang="en-US" altLang="zh-TW" b="0" i="0" dirty="0">
                <a:solidFill>
                  <a:srgbClr val="0A0A0A"/>
                </a:solidFill>
                <a:effectLst/>
                <a:latin typeface="Arial" panose="020B0604020202020204" pitchFamily="34" charset="0"/>
              </a:rPr>
              <a:t>WWF</a:t>
            </a:r>
            <a:r>
              <a:rPr lang="zh-TW" altLang="en-US" b="0" i="0" dirty="0">
                <a:solidFill>
                  <a:srgbClr val="0A0A0A"/>
                </a:solidFill>
                <a:effectLst/>
                <a:latin typeface="Arial" panose="020B0604020202020204" pitchFamily="34" charset="0"/>
              </a:rPr>
              <a:t>）在此設有海洋生態中心，提供教育活動和玻璃底船珊瑚觀察之旅。 </a:t>
            </a:r>
            <a:endParaRPr lang="zh-TW" altLang="en-US" b="0" i="0" dirty="0">
              <a:solidFill>
                <a:srgbClr val="0B57D0"/>
              </a:solidFill>
              <a:effectLst/>
              <a:latin typeface="Arial" panose="020B0604020202020204" pitchFamily="34" charset="0"/>
            </a:endParaRPr>
          </a:p>
          <a:p>
            <a:pPr marL="171450" indent="-171450" algn="l">
              <a:buFont typeface="Arial" panose="020B0604020202020204" pitchFamily="34" charset="0"/>
              <a:buChar char="•"/>
            </a:pPr>
            <a:r>
              <a:rPr lang="zh-TW" altLang="en-US" b="0" i="0" dirty="0">
                <a:solidFill>
                  <a:srgbClr val="0A0A0A"/>
                </a:solidFill>
                <a:effectLst/>
                <a:latin typeface="Arial" panose="020B0604020202020204" pitchFamily="34" charset="0"/>
              </a:rPr>
              <a:t>遊客可以在這裡進行浮潛或水肺潛水，但需遵守</a:t>
            </a:r>
            <a:r>
              <a:rPr lang="en-US" altLang="zh-TW" b="0" i="0" dirty="0">
                <a:solidFill>
                  <a:srgbClr val="0A0A0A"/>
                </a:solidFill>
                <a:effectLst/>
                <a:latin typeface="Arial" panose="020B0604020202020204" pitchFamily="34" charset="0"/>
              </a:rPr>
              <a:t>《</a:t>
            </a:r>
            <a:r>
              <a:rPr lang="zh-TW" altLang="en-US" b="0" i="0" dirty="0">
                <a:solidFill>
                  <a:srgbClr val="0A0A0A"/>
                </a:solidFill>
                <a:effectLst/>
                <a:latin typeface="Arial" panose="020B0604020202020204" pitchFamily="34" charset="0"/>
              </a:rPr>
              <a:t>海岸公園遊客守則</a:t>
            </a:r>
            <a:r>
              <a:rPr lang="en-US" altLang="zh-TW" b="0" i="0" dirty="0">
                <a:solidFill>
                  <a:srgbClr val="0A0A0A"/>
                </a:solidFill>
                <a:effectLst/>
                <a:latin typeface="Arial" panose="020B0604020202020204" pitchFamily="34" charset="0"/>
              </a:rPr>
              <a:t>》</a:t>
            </a:r>
            <a:r>
              <a:rPr lang="zh-TW" altLang="en-US" b="0" i="0" dirty="0">
                <a:solidFill>
                  <a:srgbClr val="0A0A0A"/>
                </a:solidFill>
                <a:effectLst/>
                <a:latin typeface="Arial" panose="020B0604020202020204" pitchFamily="34" charset="0"/>
              </a:rPr>
              <a:t>，避免破壞自然棲息地。</a:t>
            </a:r>
          </a:p>
          <a:p>
            <a:endParaRPr lang="en-US" b="0" i="0" dirty="0">
              <a:solidFill>
                <a:srgbClr val="0A0A0A"/>
              </a:solidFill>
              <a:effectLst/>
              <a:latin typeface="Arial" panose="020B0604020202020204" pitchFamily="34" charset="0"/>
            </a:endParaRPr>
          </a:p>
          <a:p>
            <a:r>
              <a:rPr lang="en-US" b="0" i="0" dirty="0">
                <a:solidFill>
                  <a:srgbClr val="0A0A0A"/>
                </a:solidFill>
                <a:effectLst/>
                <a:latin typeface="Arial" panose="020B0604020202020204" pitchFamily="34" charset="0"/>
              </a:rPr>
              <a:t>https://www.afcd.gov.hk/tc_chi/country/cou_vis/cou_vis_mar/cou_vis_mar_des/cou_vis_mar_des_hoi.html</a:t>
            </a:r>
          </a:p>
          <a:p>
            <a:endParaRPr lang="en-US" b="0" i="0" dirty="0">
              <a:solidFill>
                <a:srgbClr val="0A0A0A"/>
              </a:solidFill>
              <a:effectLst/>
              <a:latin typeface="Arial" panose="020B0604020202020204" pitchFamily="34" charset="0"/>
            </a:endParaRPr>
          </a:p>
          <a:p>
            <a:r>
              <a:rPr lang="zh-TW" altLang="en-US" b="0" i="0" dirty="0">
                <a:solidFill>
                  <a:srgbClr val="0A0A0A"/>
                </a:solidFill>
                <a:effectLst/>
                <a:latin typeface="Arial" panose="020B0604020202020204" pitchFamily="34" charset="0"/>
              </a:rPr>
              <a:t>右圖：馬鞍山郊野公園</a:t>
            </a:r>
            <a:endParaRPr lang="en-US" altLang="zh-TW" b="0" i="0" dirty="0">
              <a:solidFill>
                <a:srgbClr val="0A0A0A"/>
              </a:solidFill>
              <a:effectLst/>
              <a:latin typeface="Arial" panose="020B0604020202020204" pitchFamily="34" charset="0"/>
            </a:endParaRPr>
          </a:p>
          <a:p>
            <a:pPr marL="171450" indent="-171450">
              <a:buFont typeface="Arial" panose="020B0604020202020204" pitchFamily="34" charset="0"/>
              <a:buChar char="•"/>
            </a:pPr>
            <a:r>
              <a:rPr lang="zh-TW" altLang="en-US" b="0" i="0" dirty="0">
                <a:solidFill>
                  <a:srgbClr val="4B4B4B"/>
                </a:solidFill>
                <a:effectLst/>
                <a:latin typeface="Microsoft JhengHei" panose="020B0604030504040204" pitchFamily="34" charset="-120"/>
                <a:ea typeface="Microsoft JhengHei" panose="020B0604030504040204" pitchFamily="34" charset="-120"/>
              </a:rPr>
              <a:t>馬鞍山郊遊徑有大量奇岩怪石，形狀特別，最著名的是獨木舟石。</a:t>
            </a:r>
            <a:endParaRPr lang="en-US" altLang="zh-TW" b="0" i="0" dirty="0">
              <a:solidFill>
                <a:srgbClr val="4B4B4B"/>
              </a:solidFill>
              <a:effectLst/>
              <a:latin typeface="Microsoft JhengHei" panose="020B0604030504040204" pitchFamily="34" charset="-120"/>
              <a:ea typeface="Microsoft JhengHei" panose="020B0604030504040204" pitchFamily="34" charset="-120"/>
            </a:endParaRPr>
          </a:p>
          <a:p>
            <a:pPr marL="171450" indent="-171450">
              <a:buFont typeface="Arial" panose="020B0604020202020204" pitchFamily="34" charset="0"/>
              <a:buChar char="•"/>
            </a:pPr>
            <a:r>
              <a:rPr lang="zh-TW" altLang="en-US" b="0" i="0" dirty="0">
                <a:solidFill>
                  <a:srgbClr val="4B4B4B"/>
                </a:solidFill>
                <a:effectLst/>
                <a:latin typeface="Microsoft JhengHei" panose="020B0604030504040204" pitchFamily="34" charset="-120"/>
                <a:ea typeface="Microsoft JhengHei" panose="020B0604030504040204" pitchFamily="34" charset="-120"/>
              </a:rPr>
              <a:t>被高山環抱的昂平，設有露營地點，是本港少有的高山平原。此處曾有繁盛的村落及廣闊的田野。在此遠眺西貢海一帶景色，令人心曠神怡。</a:t>
            </a:r>
            <a:endParaRPr lang="en-US" altLang="zh-TW" b="0" i="0" dirty="0">
              <a:solidFill>
                <a:srgbClr val="4B4B4B"/>
              </a:solidFill>
              <a:effectLst/>
              <a:latin typeface="Microsoft JhengHei" panose="020B0604030504040204" pitchFamily="34" charset="-120"/>
              <a:ea typeface="Microsoft JhengHei" panose="020B0604030504040204" pitchFamily="34" charset="-120"/>
            </a:endParaRPr>
          </a:p>
          <a:p>
            <a:pPr marL="171450" indent="-171450">
              <a:buFont typeface="Arial" panose="020B0604020202020204" pitchFamily="34" charset="0"/>
              <a:buChar char="•"/>
            </a:pPr>
            <a:r>
              <a:rPr lang="zh-TW" altLang="en-US" b="0" i="0" dirty="0">
                <a:solidFill>
                  <a:srgbClr val="4B4B4B"/>
                </a:solidFill>
                <a:effectLst/>
                <a:latin typeface="Microsoft JhengHei" panose="020B0604030504040204" pitchFamily="34" charset="-120"/>
                <a:ea typeface="Microsoft JhengHei" panose="020B0604030504040204" pitchFamily="34" charset="-120"/>
              </a:rPr>
              <a:t>那裡更罕有地看不到市區，乃昂平高原最迷人之處。</a:t>
            </a:r>
            <a:endParaRPr lang="en-US" altLang="zh-TW" b="0" i="0" dirty="0">
              <a:solidFill>
                <a:srgbClr val="4B4B4B"/>
              </a:solidFill>
              <a:effectLst/>
              <a:latin typeface="Microsoft JhengHei" panose="020B0604030504040204" pitchFamily="34" charset="-120"/>
              <a:ea typeface="Microsoft JhengHei" panose="020B0604030504040204" pitchFamily="34" charset="-120"/>
            </a:endParaRPr>
          </a:p>
          <a:p>
            <a:pPr marL="171450" indent="-171450">
              <a:buFont typeface="Arial" panose="020B0604020202020204" pitchFamily="34" charset="0"/>
              <a:buChar char="•"/>
            </a:pPr>
            <a:endParaRPr lang="en-US" altLang="zh-TW" b="0" i="0" dirty="0">
              <a:solidFill>
                <a:srgbClr val="4B4B4B"/>
              </a:solidFill>
              <a:effectLst/>
              <a:latin typeface="Microsoft JhengHei" panose="020B0604030504040204" pitchFamily="34" charset="-120"/>
              <a:ea typeface="Microsoft JhengHei" panose="020B0604030504040204" pitchFamily="34" charset="-120"/>
            </a:endParaRPr>
          </a:p>
          <a:p>
            <a:pPr marL="0" indent="0">
              <a:buFont typeface="Arial" panose="020B0604020202020204" pitchFamily="34" charset="0"/>
              <a:buNone/>
            </a:pPr>
            <a:r>
              <a:rPr lang="en-US" altLang="zh-TW" b="0" i="0" dirty="0">
                <a:solidFill>
                  <a:srgbClr val="0A0A0A"/>
                </a:solidFill>
                <a:effectLst/>
                <a:latin typeface="Arial" panose="020B0604020202020204" pitchFamily="34" charset="0"/>
              </a:rPr>
              <a:t>https://www.afcd.gov.hk/tc_chi/country/cou_vis/cou_vis_cou/cou_vis_cou_mos/cou_vis_cou_mos.html</a:t>
            </a:r>
            <a:endParaRPr lang="en-US" b="0" dirty="0"/>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4</a:t>
            </a:fld>
            <a:endParaRPr lang="en-US"/>
          </a:p>
        </p:txBody>
      </p:sp>
    </p:spTree>
    <p:extLst>
      <p:ext uri="{BB962C8B-B14F-4D97-AF65-F5344CB8AC3E}">
        <p14:creationId xmlns:p14="http://schemas.microsoft.com/office/powerpoint/2010/main" val="3316654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教師可在網上搜尋電子海報示例作範例，以可持續發展教育元素為核心，讓學生發揮創意</a:t>
            </a: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u="sng" dirty="0">
                <a:latin typeface="微軟正黑體" panose="020B0604030504040204" pitchFamily="34" charset="-120"/>
                <a:ea typeface="微軟正黑體" panose="020B0604030504040204" pitchFamily="34" charset="-120"/>
                <a:sym typeface="Inter Bold"/>
              </a:rPr>
              <a:t>與科目連繫：</a:t>
            </a:r>
            <a:endParaRPr lang="en-US" altLang="zh-TW" sz="1200" b="1" u="sng"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中國語文科：標題設計、口號設計、海報格式</a:t>
            </a: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視覺藝術科：拍攝地點的照片、海報構圖及設計</a:t>
            </a: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u="sng" dirty="0">
                <a:latin typeface="微軟正黑體" panose="020B0604030504040204" pitchFamily="34" charset="-120"/>
                <a:ea typeface="微軟正黑體" panose="020B0604030504040204" pitchFamily="34" charset="-120"/>
                <a:sym typeface="Inter Bold"/>
              </a:rPr>
              <a:t>價值觀教育元素：</a:t>
            </a:r>
            <a:endParaRPr lang="en-US" altLang="zh-TW" sz="1200" b="1" u="sng"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國家安全教育</a:t>
            </a: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媒體和資料素養教育（善用</a:t>
            </a:r>
            <a:r>
              <a:rPr lang="en-US" altLang="zh-TW" sz="1200" dirty="0">
                <a:latin typeface="微軟正黑體" panose="020B0604030504040204" pitchFamily="34" charset="-120"/>
                <a:ea typeface="微軟正黑體" panose="020B0604030504040204" pitchFamily="34" charset="-120"/>
                <a:sym typeface="Inter Bold"/>
              </a:rPr>
              <a:t>AI</a:t>
            </a:r>
            <a:r>
              <a:rPr lang="zh-TW" altLang="en-US" sz="1200" dirty="0">
                <a:latin typeface="微軟正黑體" panose="020B0604030504040204" pitchFamily="34" charset="-120"/>
                <a:ea typeface="微軟正黑體" panose="020B0604030504040204" pitchFamily="34" charset="-120"/>
                <a:sym typeface="Inter Bold"/>
              </a:rPr>
              <a:t>、尊重版權）</a:t>
            </a: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sym typeface="Inter Bold"/>
              </a:rPr>
              <a:t>生命教育</a:t>
            </a:r>
            <a:endParaRPr lang="en-US" altLang="zh-TW" sz="1200" dirty="0">
              <a:latin typeface="微軟正黑體" panose="020B0604030504040204" pitchFamily="34" charset="-120"/>
              <a:ea typeface="微軟正黑體" panose="020B0604030504040204" pitchFamily="34" charset="-120"/>
              <a:sym typeface="Inter 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47</a:t>
            </a:fld>
            <a:endParaRPr lang="en-US"/>
          </a:p>
        </p:txBody>
      </p:sp>
    </p:spTree>
    <p:extLst>
      <p:ext uri="{BB962C8B-B14F-4D97-AF65-F5344CB8AC3E}">
        <p14:creationId xmlns:p14="http://schemas.microsoft.com/office/powerpoint/2010/main" val="15917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49</a:t>
            </a:fld>
            <a:endParaRPr lang="en-US"/>
          </a:p>
        </p:txBody>
      </p:sp>
    </p:spTree>
    <p:extLst>
      <p:ext uri="{BB962C8B-B14F-4D97-AF65-F5344CB8AC3E}">
        <p14:creationId xmlns:p14="http://schemas.microsoft.com/office/powerpoint/2010/main" val="3493494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50</a:t>
            </a:fld>
            <a:endParaRPr lang="en-US"/>
          </a:p>
        </p:txBody>
      </p:sp>
    </p:spTree>
    <p:extLst>
      <p:ext uri="{BB962C8B-B14F-4D97-AF65-F5344CB8AC3E}">
        <p14:creationId xmlns:p14="http://schemas.microsoft.com/office/powerpoint/2010/main" val="35434739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latin typeface="微軟正黑體" panose="020B0604030504040204" pitchFamily="34" charset="-120"/>
              <a:ea typeface="微軟正黑體" panose="020B0604030504040204" pitchFamily="34" charset="-120"/>
              <a:sym typeface="Inter Bold"/>
            </a:endParaRPr>
          </a:p>
        </p:txBody>
      </p:sp>
      <p:sp>
        <p:nvSpPr>
          <p:cNvPr id="4" name="投影片編號版面配置區 3"/>
          <p:cNvSpPr>
            <a:spLocks noGrp="1"/>
          </p:cNvSpPr>
          <p:nvPr>
            <p:ph type="sldNum" sz="quarter" idx="5"/>
          </p:nvPr>
        </p:nvSpPr>
        <p:spPr/>
        <p:txBody>
          <a:bodyPr/>
          <a:lstStyle/>
          <a:p>
            <a:fld id="{3189EB5D-AF24-4CBC-8827-19A270300F18}" type="slidenum">
              <a:rPr lang="en-US" smtClean="0"/>
              <a:t>51</a:t>
            </a:fld>
            <a:endParaRPr lang="en-US"/>
          </a:p>
        </p:txBody>
      </p:sp>
    </p:spTree>
    <p:extLst>
      <p:ext uri="{BB962C8B-B14F-4D97-AF65-F5344CB8AC3E}">
        <p14:creationId xmlns:p14="http://schemas.microsoft.com/office/powerpoint/2010/main" val="152931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sz="2800" b="1" i="0" dirty="0">
                <a:solidFill>
                  <a:srgbClr val="146733"/>
                </a:solidFill>
                <a:effectLst/>
                <a:latin typeface="Microsoft JhengHei" panose="020B0604030504040204" pitchFamily="34" charset="-120"/>
                <a:ea typeface="Microsoft JhengHei" panose="020B0604030504040204" pitchFamily="34" charset="-120"/>
              </a:rPr>
              <a:t>香港的生物多樣性</a:t>
            </a:r>
          </a:p>
          <a:p>
            <a:pPr defTabSz="931774">
              <a:lnSpc>
                <a:spcPct val="107000"/>
              </a:lnSpc>
              <a:spcAft>
                <a:spcPts val="830"/>
              </a:spcAft>
              <a:defRPr/>
            </a:pPr>
            <a:r>
              <a:rPr lang="zh-TW" altLang="en-US" dirty="0">
                <a:latin typeface="微軟正黑體" panose="020B0604030504040204" pitchFamily="34" charset="-120"/>
                <a:ea typeface="微軟正黑體" panose="020B0604030504040204" pitchFamily="34" charset="-120"/>
              </a:rPr>
              <a:t>香港擁有極為豐富的生物多樣性</a:t>
            </a:r>
          </a:p>
          <a:p>
            <a:pPr marL="628650" lvl="1" indent="-171450" defTabSz="931774">
              <a:lnSpc>
                <a:spcPct val="107000"/>
              </a:lnSpc>
              <a:spcAft>
                <a:spcPts val="830"/>
              </a:spcAft>
              <a:buFont typeface="Arial" panose="020B0604020202020204" pitchFamily="34" charset="0"/>
              <a:buChar char="•"/>
              <a:defRPr/>
            </a:pPr>
            <a:r>
              <a:rPr lang="zh-TW" altLang="en-US" dirty="0">
                <a:latin typeface="微軟正黑體" panose="020B0604030504040204" pitchFamily="34" charset="-120"/>
                <a:ea typeface="微軟正黑體" panose="020B0604030504040204" pitchFamily="34" charset="-120"/>
              </a:rPr>
              <a:t>雖然土地面積不足廣東省的 </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，卻孕育了當地逾三分之一的兩棲動物品種</a:t>
            </a:r>
          </a:p>
          <a:p>
            <a:pPr marL="628650" lvl="1" indent="-171450" defTabSz="931774">
              <a:lnSpc>
                <a:spcPct val="107000"/>
              </a:lnSpc>
              <a:spcAft>
                <a:spcPts val="830"/>
              </a:spcAft>
              <a:buFont typeface="Arial" panose="020B0604020202020204" pitchFamily="34" charset="0"/>
              <a:buChar char="•"/>
              <a:defRPr/>
            </a:pPr>
            <a:r>
              <a:rPr lang="zh-TW" altLang="en-US" dirty="0">
                <a:latin typeface="微軟正黑體" panose="020B0604030504040204" pitchFamily="34" charset="-120"/>
                <a:ea typeface="微軟正黑體" panose="020B0604030504040204" pitchFamily="34" charset="-120"/>
              </a:rPr>
              <a:t>有逾 </a:t>
            </a:r>
            <a:r>
              <a:rPr lang="en-US" altLang="zh-TW" dirty="0">
                <a:latin typeface="微軟正黑體" panose="020B0604030504040204" pitchFamily="34" charset="-120"/>
                <a:ea typeface="微軟正黑體" panose="020B0604030504040204" pitchFamily="34" charset="-120"/>
              </a:rPr>
              <a:t>3,300 </a:t>
            </a:r>
            <a:r>
              <a:rPr lang="zh-TW" altLang="en-US" dirty="0">
                <a:latin typeface="微軟正黑體" panose="020B0604030504040204" pitchFamily="34" charset="-120"/>
                <a:ea typeface="微軟正黑體" panose="020B0604030504040204" pitchFamily="34" charset="-120"/>
              </a:rPr>
              <a:t>種維管束植物（其中約 </a:t>
            </a:r>
            <a:r>
              <a:rPr lang="en-US" altLang="zh-TW" dirty="0">
                <a:latin typeface="微軟正黑體" panose="020B0604030504040204" pitchFamily="34" charset="-120"/>
                <a:ea typeface="微軟正黑體" panose="020B0604030504040204" pitchFamily="34" charset="-120"/>
              </a:rPr>
              <a:t>2,100 </a:t>
            </a:r>
            <a:r>
              <a:rPr lang="zh-TW" altLang="en-US" dirty="0">
                <a:latin typeface="微軟正黑體" panose="020B0604030504040204" pitchFamily="34" charset="-120"/>
                <a:ea typeface="微軟正黑體" panose="020B0604030504040204" pitchFamily="34" charset="-120"/>
              </a:rPr>
              <a:t>種為本地物種）、</a:t>
            </a:r>
            <a:r>
              <a:rPr lang="en-US" altLang="zh-TW" dirty="0">
                <a:latin typeface="微軟正黑體" panose="020B0604030504040204" pitchFamily="34" charset="-120"/>
                <a:ea typeface="微軟正黑體" panose="020B0604030504040204" pitchFamily="34" charset="-120"/>
              </a:rPr>
              <a:t>55 </a:t>
            </a:r>
            <a:r>
              <a:rPr lang="zh-TW" altLang="en-US" dirty="0">
                <a:latin typeface="微軟正黑體" panose="020B0604030504040204" pitchFamily="34" charset="-120"/>
                <a:ea typeface="微軟正黑體" panose="020B0604030504040204" pitchFamily="34" charset="-120"/>
              </a:rPr>
              <a:t>種陸上哺乳類、超過 </a:t>
            </a:r>
            <a:r>
              <a:rPr lang="en-US" altLang="zh-TW" dirty="0">
                <a:latin typeface="微軟正黑體" panose="020B0604030504040204" pitchFamily="34" charset="-120"/>
                <a:ea typeface="微軟正黑體" panose="020B0604030504040204" pitchFamily="34" charset="-120"/>
              </a:rPr>
              <a:t>580 </a:t>
            </a:r>
            <a:r>
              <a:rPr lang="zh-TW" altLang="en-US" dirty="0">
                <a:latin typeface="微軟正黑體" panose="020B0604030504040204" pitchFamily="34" charset="-120"/>
                <a:ea typeface="微軟正黑體" panose="020B0604030504040204" pitchFamily="34" charset="-120"/>
              </a:rPr>
              <a:t>種鳥類、</a:t>
            </a:r>
            <a:r>
              <a:rPr lang="en-US" altLang="zh-TW" dirty="0">
                <a:latin typeface="微軟正黑體" panose="020B0604030504040204" pitchFamily="34" charset="-120"/>
                <a:ea typeface="微軟正黑體" panose="020B0604030504040204" pitchFamily="34" charset="-120"/>
              </a:rPr>
              <a:t>91 </a:t>
            </a:r>
            <a:r>
              <a:rPr lang="zh-TW" altLang="en-US" dirty="0">
                <a:latin typeface="微軟正黑體" panose="020B0604030504040204" pitchFamily="34" charset="-120"/>
                <a:ea typeface="微軟正黑體" panose="020B0604030504040204" pitchFamily="34" charset="-120"/>
              </a:rPr>
              <a:t>種爬行類和 </a:t>
            </a:r>
            <a:r>
              <a:rPr lang="en-US" altLang="zh-TW" dirty="0">
                <a:latin typeface="微軟正黑體" panose="020B0604030504040204" pitchFamily="34" charset="-120"/>
                <a:ea typeface="微軟正黑體" panose="020B0604030504040204" pitchFamily="34" charset="-120"/>
              </a:rPr>
              <a:t>25 </a:t>
            </a:r>
            <a:r>
              <a:rPr lang="zh-TW" altLang="en-US" dirty="0">
                <a:latin typeface="微軟正黑體" panose="020B0604030504040204" pitchFamily="34" charset="-120"/>
                <a:ea typeface="微軟正黑體" panose="020B0604030504040204" pitchFamily="34" charset="-120"/>
              </a:rPr>
              <a:t>種兩棲類。</a:t>
            </a:r>
          </a:p>
          <a:p>
            <a:pPr marL="628650" lvl="1" indent="-171450" defTabSz="931774">
              <a:lnSpc>
                <a:spcPct val="107000"/>
              </a:lnSpc>
              <a:spcAft>
                <a:spcPts val="830"/>
              </a:spcAft>
              <a:buFont typeface="Arial" panose="020B0604020202020204" pitchFamily="34" charset="0"/>
              <a:buChar char="•"/>
              <a:defRPr/>
            </a:pPr>
            <a:r>
              <a:rPr lang="zh-TW" altLang="en-US" dirty="0">
                <a:latin typeface="微軟正黑體" panose="020B0604030504040204" pitchFamily="34" charset="-120"/>
                <a:ea typeface="微軟正黑體" panose="020B0604030504040204" pitchFamily="34" charset="-120"/>
              </a:rPr>
              <a:t>昆蟲種類亦相當繁多，包括 </a:t>
            </a:r>
            <a:r>
              <a:rPr lang="en-US" altLang="zh-TW" dirty="0">
                <a:latin typeface="微軟正黑體" panose="020B0604030504040204" pitchFamily="34" charset="-120"/>
                <a:ea typeface="微軟正黑體" panose="020B0604030504040204" pitchFamily="34" charset="-120"/>
              </a:rPr>
              <a:t>245 </a:t>
            </a:r>
            <a:r>
              <a:rPr lang="zh-TW" altLang="en-US" dirty="0">
                <a:latin typeface="微軟正黑體" panose="020B0604030504040204" pitchFamily="34" charset="-120"/>
                <a:ea typeface="微軟正黑體" panose="020B0604030504040204" pitchFamily="34" charset="-120"/>
              </a:rPr>
              <a:t>種蝴蝶及 </a:t>
            </a:r>
            <a:r>
              <a:rPr lang="en-US" altLang="zh-TW" dirty="0">
                <a:latin typeface="微軟正黑體" panose="020B0604030504040204" pitchFamily="34" charset="-120"/>
                <a:ea typeface="微軟正黑體" panose="020B0604030504040204" pitchFamily="34" charset="-120"/>
              </a:rPr>
              <a:t>134 </a:t>
            </a:r>
            <a:r>
              <a:rPr lang="zh-TW" altLang="en-US" dirty="0">
                <a:latin typeface="微軟正黑體" panose="020B0604030504040204" pitchFamily="34" charset="-120"/>
                <a:ea typeface="微軟正黑體" panose="020B0604030504040204" pitchFamily="34" charset="-120"/>
              </a:rPr>
              <a:t>種蜻蜓</a:t>
            </a:r>
          </a:p>
          <a:p>
            <a:pPr marL="628650" lvl="1" indent="-171450" defTabSz="931774">
              <a:lnSpc>
                <a:spcPct val="107000"/>
              </a:lnSpc>
              <a:spcAft>
                <a:spcPts val="830"/>
              </a:spcAft>
              <a:buFont typeface="Arial" panose="020B0604020202020204" pitchFamily="34" charset="0"/>
              <a:buChar char="•"/>
              <a:defRPr/>
            </a:pPr>
            <a:r>
              <a:rPr lang="zh-TW" altLang="en-US" dirty="0">
                <a:latin typeface="微軟正黑體" panose="020B0604030504040204" pitchFamily="34" charset="-120"/>
                <a:ea typeface="微軟正黑體" panose="020B0604030504040204" pitchFamily="34" charset="-120"/>
              </a:rPr>
              <a:t>香港的鳥類種類佔全中國總數的三分之一以上，</a:t>
            </a:r>
          </a:p>
          <a:p>
            <a:pPr marL="628650" lvl="1" indent="-171450" defTabSz="931774">
              <a:lnSpc>
                <a:spcPct val="107000"/>
              </a:lnSpc>
              <a:spcAft>
                <a:spcPts val="830"/>
              </a:spcAft>
              <a:buFont typeface="Arial" panose="020B0604020202020204" pitchFamily="34" charset="0"/>
              <a:buChar char="•"/>
              <a:defRPr/>
            </a:pPr>
            <a:r>
              <a:rPr lang="zh-TW" altLang="en-US" dirty="0">
                <a:latin typeface="微軟正黑體" panose="020B0604030504040204" pitchFamily="34" charset="-120"/>
                <a:ea typeface="微軟正黑體" panose="020B0604030504040204" pitchFamily="34" charset="-120"/>
              </a:rPr>
              <a:t>而本港石珊瑚的品種數量更超越加勒比海，顯示其自然生態的獨特與多樣</a:t>
            </a:r>
            <a:endParaRPr lang="en-US" altLang="zh-TW" dirty="0">
              <a:latin typeface="微軟正黑體" panose="020B0604030504040204" pitchFamily="34" charset="-120"/>
              <a:ea typeface="微軟正黑體" panose="020B0604030504040204" pitchFamily="34" charset="-120"/>
            </a:endParaRPr>
          </a:p>
          <a:p>
            <a:pPr marL="628650" marR="0" lvl="1" indent="-171450" algn="l" defTabSz="931774" rtl="0" eaLnBrk="1" fontAlgn="auto" latinLnBrk="0" hangingPunct="1">
              <a:lnSpc>
                <a:spcPct val="107000"/>
              </a:lnSpc>
              <a:spcBef>
                <a:spcPts val="0"/>
              </a:spcBef>
              <a:spcAft>
                <a:spcPts val="830"/>
              </a:spcAft>
              <a:buClrTx/>
              <a:buSzTx/>
              <a:buFont typeface="Arial" panose="020B0604020202020204" pitchFamily="34" charset="0"/>
              <a:buChar char="•"/>
              <a:tabLst/>
              <a:defRPr/>
            </a:pPr>
            <a:r>
              <a:rPr lang="en-US" altLang="zh-TW" dirty="0">
                <a:latin typeface="微軟正黑體" panose="020B0604030504040204" pitchFamily="34" charset="-120"/>
                <a:ea typeface="微軟正黑體" panose="020B0604030504040204" pitchFamily="34" charset="-120"/>
              </a:rPr>
              <a:t>https://www.afcd.gov.hk/tc_chi/conservation/conservation_ind/conservation.html</a:t>
            </a:r>
          </a:p>
          <a:p>
            <a:pPr marL="628650" marR="0" lvl="1" indent="-171450" algn="l" defTabSz="931774" rtl="0" eaLnBrk="1" fontAlgn="auto" latinLnBrk="0" hangingPunct="1">
              <a:lnSpc>
                <a:spcPct val="107000"/>
              </a:lnSpc>
              <a:spcBef>
                <a:spcPts val="0"/>
              </a:spcBef>
              <a:spcAft>
                <a:spcPts val="830"/>
              </a:spcAft>
              <a:buClrTx/>
              <a:buSzTx/>
              <a:buFont typeface="Arial" panose="020B0604020202020204" pitchFamily="34" charset="0"/>
              <a:buChar char="•"/>
              <a:tabLst/>
              <a:defRPr/>
            </a:pPr>
            <a:endParaRPr lang="en-US" altLang="zh-TW" dirty="0">
              <a:latin typeface="微軟正黑體" panose="020B0604030504040204" pitchFamily="34" charset="-120"/>
              <a:ea typeface="微軟正黑體" panose="020B0604030504040204" pitchFamily="34" charset="-120"/>
            </a:endParaRPr>
          </a:p>
          <a:p>
            <a:pPr algn="l"/>
            <a:r>
              <a:rPr lang="zh-TW" altLang="en-US" sz="1200" b="1" i="0" dirty="0">
                <a:solidFill>
                  <a:srgbClr val="146733"/>
                </a:solidFill>
                <a:effectLst/>
                <a:latin typeface="Microsoft JhengHei" panose="020B0604030504040204" pitchFamily="34" charset="-120"/>
                <a:ea typeface="Microsoft JhengHei" panose="020B0604030504040204" pitchFamily="34" charset="-120"/>
              </a:rPr>
              <a:t>生物資源</a:t>
            </a:r>
            <a:endParaRPr lang="en-US" altLang="zh-TW" sz="1200" b="1" i="0" dirty="0">
              <a:solidFill>
                <a:srgbClr val="146733"/>
              </a:solidFill>
              <a:effectLst/>
              <a:latin typeface="Microsoft JhengHei" panose="020B0604030504040204" pitchFamily="34" charset="-120"/>
              <a:ea typeface="Microsoft JhengHei" panose="020B0604030504040204" pitchFamily="34" charset="-120"/>
            </a:endParaRPr>
          </a:p>
          <a:p>
            <a:pPr algn="l"/>
            <a:r>
              <a:rPr lang="zh-TW" altLang="en-US" dirty="0">
                <a:effectLst/>
              </a:rPr>
              <a:t>生物資源泛指那些可滿足我們基本需要（例如：衣服、食物、燃料、紙張及醫藥等）的各種生物。一般來說，生物資源可分為以下三種：</a:t>
            </a:r>
          </a:p>
          <a:p>
            <a:pPr marL="171450" indent="-171450">
              <a:buFont typeface="Arial" panose="020B0604020202020204" pitchFamily="34" charset="0"/>
              <a:buChar char="•"/>
            </a:pPr>
            <a:r>
              <a:rPr lang="zh-TW" altLang="en-US" dirty="0">
                <a:effectLst/>
              </a:rPr>
              <a:t>動物資源，例如：昆蟲類、魚類、兩棲類、爬行類、鳥類和哺乳類</a:t>
            </a:r>
          </a:p>
          <a:p>
            <a:pPr marL="171450" indent="-171450">
              <a:buFont typeface="Arial" panose="020B0604020202020204" pitchFamily="34" charset="0"/>
              <a:buChar char="•"/>
            </a:pPr>
            <a:r>
              <a:rPr lang="zh-TW" altLang="en-US" dirty="0">
                <a:effectLst/>
              </a:rPr>
              <a:t>植物資源，例如：喬木、灌木、草本植物</a:t>
            </a:r>
          </a:p>
          <a:p>
            <a:pPr marL="171450" indent="-171450">
              <a:buFont typeface="Arial" panose="020B0604020202020204" pitchFamily="34" charset="0"/>
              <a:buChar char="•"/>
            </a:pPr>
            <a:r>
              <a:rPr lang="zh-TW" altLang="en-US" dirty="0">
                <a:effectLst/>
              </a:rPr>
              <a:t>微生物資源，例如：細菌</a:t>
            </a:r>
            <a:endParaRPr lang="en-US" altLang="zh-TW" dirty="0">
              <a:effectLst/>
            </a:endParaRPr>
          </a:p>
          <a:p>
            <a:pPr marL="0" indent="0">
              <a:buFont typeface="Arial" panose="020B0604020202020204" pitchFamily="34" charset="0"/>
              <a:buNone/>
            </a:pPr>
            <a:r>
              <a:rPr lang="zh-TW" altLang="en-US" b="1" dirty="0">
                <a:effectLst/>
              </a:rPr>
              <a:t>可持續使用生物資源</a:t>
            </a:r>
            <a:r>
              <a:rPr lang="zh-TW" altLang="en-US" dirty="0">
                <a:effectLst/>
              </a:rPr>
              <a:t>並不是避免使用生物資源，而是在於明智地選擇及審慎地使用資源，在滿足我們現在及未來需要的同時，環境也得到保護。</a:t>
            </a:r>
          </a:p>
          <a:p>
            <a:pPr algn="l"/>
            <a:endParaRPr lang="en-US" altLang="zh-TW" dirty="0">
              <a:latin typeface="微軟正黑體" panose="020B0604030504040204" pitchFamily="34" charset="-120"/>
              <a:ea typeface="微軟正黑體" panose="020B0604030504040204" pitchFamily="34" charset="-120"/>
            </a:endParaRPr>
          </a:p>
          <a:p>
            <a:endParaRPr lang="en-US" dirty="0"/>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5</a:t>
            </a:fld>
            <a:endParaRPr lang="en-US"/>
          </a:p>
        </p:txBody>
      </p:sp>
    </p:spTree>
    <p:extLst>
      <p:ext uri="{BB962C8B-B14F-4D97-AF65-F5344CB8AC3E}">
        <p14:creationId xmlns:p14="http://schemas.microsoft.com/office/powerpoint/2010/main" val="3412986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dirty="0">
                <a:solidFill>
                  <a:srgbClr val="FFFFFF"/>
                </a:solidFill>
                <a:effectLst/>
                <a:latin typeface="Microsoft JhengHei" panose="020B0604030504040204" pitchFamily="34" charset="-120"/>
                <a:ea typeface="Microsoft JhengHei" panose="020B0604030504040204" pitchFamily="34" charset="-120"/>
              </a:rPr>
              <a:t>郊野公園及特別地區</a:t>
            </a:r>
            <a:endParaRPr lang="zh-TW" altLang="en-US" sz="1200" b="1" i="0" dirty="0">
              <a:solidFill>
                <a:srgbClr val="E30100"/>
              </a:solidFill>
              <a:effectLst/>
              <a:latin typeface="Microsoft JhengHei" panose="020B0604030504040204" pitchFamily="34" charset="-120"/>
              <a:ea typeface="Microsoft JhengHei" panose="020B0604030504040204" pitchFamily="34" charset="-120"/>
            </a:endParaRPr>
          </a:p>
          <a:p>
            <a:r>
              <a:rPr lang="en-US" sz="1200" dirty="0"/>
              <a:t>https://www.afcd.gov.hk/tc_chi/country/cou_lea/the_facts.html#list_of_special_areas</a:t>
            </a:r>
          </a:p>
          <a:p>
            <a:endParaRPr lang="en-US" sz="1200" dirty="0"/>
          </a:p>
          <a:p>
            <a:pPr algn="l"/>
            <a:r>
              <a:rPr lang="zh-TW" altLang="en-US" sz="1200" b="1" i="0" dirty="0">
                <a:solidFill>
                  <a:srgbClr val="FFFFFF"/>
                </a:solidFill>
                <a:effectLst/>
                <a:latin typeface="Microsoft JhengHei" panose="020B0604030504040204" pitchFamily="34" charset="-120"/>
                <a:ea typeface="Microsoft JhengHei" panose="020B0604030504040204" pitchFamily="34" charset="-120"/>
              </a:rPr>
              <a:t>海岸公園及海岸保護區</a:t>
            </a:r>
            <a:endParaRPr lang="zh-TW" altLang="en-US" sz="1200" b="1" i="0" dirty="0">
              <a:solidFill>
                <a:srgbClr val="E30100"/>
              </a:solidFill>
              <a:effectLst/>
              <a:latin typeface="Microsoft JhengHei" panose="020B0604030504040204" pitchFamily="34" charset="-120"/>
              <a:ea typeface="Microsoft JhengHei" panose="020B0604030504040204" pitchFamily="34" charset="-120"/>
            </a:endParaRPr>
          </a:p>
          <a:p>
            <a:r>
              <a:rPr lang="en-US" sz="1200" dirty="0"/>
              <a:t>https://www.afcd.gov.hk/tc_chi/country/cou_lea/mp_mr.html</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dirty="0">
                <a:solidFill>
                  <a:srgbClr val="008000"/>
                </a:solidFill>
                <a:effectLst/>
                <a:latin typeface="Poppins" panose="00000500000000000000" pitchFamily="2" charset="0"/>
              </a:rPr>
              <a:t>香港的自然保育及鄉郊保育概覽</a:t>
            </a:r>
          </a:p>
          <a:p>
            <a:r>
              <a:rPr lang="en-US" sz="1200" dirty="0"/>
              <a:t>https://www.eeb.gov.hk/tc/conservation/conservation_maincontent.html </a:t>
            </a:r>
          </a:p>
        </p:txBody>
      </p:sp>
      <p:sp>
        <p:nvSpPr>
          <p:cNvPr id="4" name="投影片編號版面配置區 3"/>
          <p:cNvSpPr>
            <a:spLocks noGrp="1"/>
          </p:cNvSpPr>
          <p:nvPr>
            <p:ph type="sldNum" sz="quarter" idx="5"/>
          </p:nvPr>
        </p:nvSpPr>
        <p:spPr/>
        <p:txBody>
          <a:bodyPr/>
          <a:lstStyle/>
          <a:p>
            <a:fld id="{3189EB5D-AF24-4CBC-8827-19A270300F18}" type="slidenum">
              <a:rPr lang="en-US" smtClean="0"/>
              <a:t>6</a:t>
            </a:fld>
            <a:endParaRPr lang="en-US"/>
          </a:p>
        </p:txBody>
      </p:sp>
    </p:spTree>
    <p:extLst>
      <p:ext uri="{BB962C8B-B14F-4D97-AF65-F5344CB8AC3E}">
        <p14:creationId xmlns:p14="http://schemas.microsoft.com/office/powerpoint/2010/main" val="155278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u="none" dirty="0">
                <a:solidFill>
                  <a:srgbClr val="0563C1"/>
                </a:solidFill>
                <a:hlinkClick r:id="rId3">
                  <a:extLst>
                    <a:ext uri="{A12FA001-AC4F-418D-AE19-62706E023703}">
                      <ahyp:hlinkClr xmlns:ahyp="http://schemas.microsoft.com/office/drawing/2018/hyperlinkcolor" val="tx"/>
                    </a:ext>
                  </a:extLst>
                </a:hlinkClick>
              </a:rPr>
              <a:t>《</a:t>
            </a:r>
            <a:r>
              <a:rPr lang="zh-TW" altLang="en-US" u="none" dirty="0">
                <a:solidFill>
                  <a:srgbClr val="0563C1"/>
                </a:solidFill>
                <a:hlinkClick r:id="rId3">
                  <a:extLst>
                    <a:ext uri="{A12FA001-AC4F-418D-AE19-62706E023703}">
                      <ahyp:hlinkClr xmlns:ahyp="http://schemas.microsoft.com/office/drawing/2018/hyperlinkcolor" val="tx"/>
                    </a:ext>
                  </a:extLst>
                </a:hlinkClick>
              </a:rPr>
              <a:t>香港海岸公園和海岸保護區</a:t>
            </a:r>
            <a:r>
              <a:rPr lang="en-US" altLang="zh-TW" u="none" dirty="0">
                <a:solidFill>
                  <a:srgbClr val="0563C1"/>
                </a:solidFill>
                <a:hlinkClick r:id="rId3">
                  <a:extLst>
                    <a:ext uri="{A12FA001-AC4F-418D-AE19-62706E023703}">
                      <ahyp:hlinkClr xmlns:ahyp="http://schemas.microsoft.com/office/drawing/2018/hyperlinkcolor" val="tx"/>
                    </a:ext>
                  </a:extLst>
                </a:hlinkClick>
              </a:rPr>
              <a:t>》</a:t>
            </a:r>
            <a:r>
              <a:rPr lang="zh-TW" altLang="en-US" u="none" dirty="0">
                <a:solidFill>
                  <a:srgbClr val="0563C1"/>
                </a:solidFill>
                <a:hlinkClick r:id="rId3">
                  <a:extLst>
                    <a:ext uri="{A12FA001-AC4F-418D-AE19-62706E023703}">
                      <ahyp:hlinkClr xmlns:ahyp="http://schemas.microsoft.com/office/drawing/2018/hyperlinkcolor" val="tx"/>
                    </a:ext>
                  </a:extLst>
                </a:hlinkClick>
              </a:rPr>
              <a:t>：</a:t>
            </a:r>
            <a:endParaRPr lang="en-US" altLang="zh-TW" u="none" dirty="0">
              <a:solidFill>
                <a:schemeClr val="tx1"/>
              </a:solidFill>
              <a:hlinkClick r:id="rId3">
                <a:extLst>
                  <a:ext uri="{A12FA001-AC4F-418D-AE19-62706E023703}">
                    <ahyp:hlinkClr xmlns:ahyp="http://schemas.microsoft.com/office/drawing/2018/hyperlinkcolor" val="tx"/>
                  </a:ext>
                </a:extLst>
              </a:hlinkClick>
            </a:endParaRPr>
          </a:p>
          <a:p>
            <a:r>
              <a:rPr lang="en-US" dirty="0">
                <a:solidFill>
                  <a:srgbClr val="0563C1"/>
                </a:solidFill>
                <a:hlinkClick r:id="rId3">
                  <a:extLst>
                    <a:ext uri="{A12FA001-AC4F-418D-AE19-62706E023703}">
                      <ahyp:hlinkClr xmlns:ahyp="http://schemas.microsoft.com/office/drawing/2018/hyperlinkcolor" val="tx"/>
                    </a:ext>
                  </a:extLst>
                </a:hlinkClick>
              </a:rPr>
              <a:t>https://www.youtube.com/watch?v=2EWWY7qs-pw</a:t>
            </a:r>
            <a:endParaRPr lang="en-US" dirty="0">
              <a:solidFill>
                <a:srgbClr val="0563C1"/>
              </a:solidFill>
            </a:endParaRPr>
          </a:p>
          <a:p>
            <a:pPr indent="-178027" defTabSz="931774">
              <a:lnSpc>
                <a:spcPct val="107000"/>
              </a:lnSpc>
              <a:spcAft>
                <a:spcPts val="830"/>
              </a:spcAft>
              <a:buFont typeface="Arial" panose="020B0604020202020204" pitchFamily="34" charset="0"/>
              <a:buChar char="•"/>
            </a:pP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香港海岸公園與海岸保護區</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短片 </a:t>
            </a:r>
            <a:endParaRPr lang="en-US" altLang="zh-TW" dirty="0">
              <a:latin typeface="微軟正黑體" panose="020B0604030504040204" pitchFamily="34" charset="-120"/>
              <a:ea typeface="微軟正黑體" panose="020B0604030504040204" pitchFamily="34" charset="-120"/>
            </a:endParaRPr>
          </a:p>
          <a:p>
            <a:pPr marL="465887" lvl="1" defTabSz="931774">
              <a:lnSpc>
                <a:spcPct val="107000"/>
              </a:lnSpc>
              <a:spcAft>
                <a:spcPts val="830"/>
              </a:spcAft>
            </a:pPr>
            <a:r>
              <a:rPr lang="en-US" altLang="zh-TW" dirty="0">
                <a:latin typeface="微軟正黑體" panose="020B0604030504040204" pitchFamily="34" charset="-120"/>
                <a:ea typeface="微軟正黑體" panose="020B0604030504040204" pitchFamily="34" charset="-120"/>
              </a:rPr>
              <a:t>0:00 - 1:30 </a:t>
            </a:r>
            <a:r>
              <a:rPr lang="zh-TW" altLang="en-US" dirty="0">
                <a:latin typeface="微軟正黑體" panose="020B0604030504040204" pitchFamily="34" charset="-120"/>
                <a:ea typeface="微軟正黑體" panose="020B0604030504040204" pitchFamily="34" charset="-120"/>
              </a:rPr>
              <a:t>簡介 </a:t>
            </a:r>
            <a:endParaRPr lang="en-US" altLang="zh-TW" dirty="0">
              <a:latin typeface="微軟正黑體" panose="020B0604030504040204" pitchFamily="34" charset="-120"/>
              <a:ea typeface="微軟正黑體" panose="020B0604030504040204" pitchFamily="34" charset="-120"/>
            </a:endParaRPr>
          </a:p>
          <a:p>
            <a:pPr marL="465887" lvl="1" defTabSz="931774">
              <a:lnSpc>
                <a:spcPct val="107000"/>
              </a:lnSpc>
              <a:spcAft>
                <a:spcPts val="830"/>
              </a:spcAft>
            </a:pPr>
            <a:r>
              <a:rPr lang="en-US" altLang="zh-TW" dirty="0">
                <a:latin typeface="微軟正黑體" panose="020B0604030504040204" pitchFamily="34" charset="-120"/>
                <a:ea typeface="微軟正黑體" panose="020B0604030504040204" pitchFamily="34" charset="-120"/>
              </a:rPr>
              <a:t>1:30 - 5:00 </a:t>
            </a:r>
            <a:r>
              <a:rPr lang="zh-TW" altLang="en-US" dirty="0">
                <a:latin typeface="微軟正黑體" panose="020B0604030504040204" pitchFamily="34" charset="-120"/>
                <a:ea typeface="微軟正黑體" panose="020B0604030504040204" pitchFamily="34" charset="-120"/>
              </a:rPr>
              <a:t>生態 </a:t>
            </a:r>
            <a:endParaRPr lang="en-US" altLang="zh-TW" dirty="0">
              <a:latin typeface="微軟正黑體" panose="020B0604030504040204" pitchFamily="34" charset="-120"/>
              <a:ea typeface="微軟正黑體" panose="020B0604030504040204" pitchFamily="34" charset="-120"/>
            </a:endParaRPr>
          </a:p>
          <a:p>
            <a:pPr marL="465887" lvl="1" defTabSz="931774">
              <a:lnSpc>
                <a:spcPct val="107000"/>
              </a:lnSpc>
              <a:spcAft>
                <a:spcPts val="830"/>
              </a:spcAft>
            </a:pPr>
            <a:r>
              <a:rPr lang="en-US" altLang="zh-TW" dirty="0">
                <a:latin typeface="微軟正黑體" panose="020B0604030504040204" pitchFamily="34" charset="-120"/>
                <a:ea typeface="微軟正黑體" panose="020B0604030504040204" pitchFamily="34" charset="-120"/>
              </a:rPr>
              <a:t>5:00 - 7:56 </a:t>
            </a:r>
            <a:r>
              <a:rPr lang="zh-TW" altLang="en-US" dirty="0">
                <a:latin typeface="微軟正黑體" panose="020B0604030504040204" pitchFamily="34" charset="-120"/>
                <a:ea typeface="微軟正黑體" panose="020B0604030504040204" pitchFamily="34" charset="-120"/>
              </a:rPr>
              <a:t>保育</a:t>
            </a:r>
            <a:endParaRPr lang="en-US" altLang="zh-TW" dirty="0">
              <a:latin typeface="微軟正黑體" panose="020B0604030504040204" pitchFamily="34" charset="-120"/>
              <a:ea typeface="微軟正黑體" panose="020B0604030504040204" pitchFamily="34" charset="-120"/>
            </a:endParaRPr>
          </a:p>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7</a:t>
            </a:fld>
            <a:endParaRPr lang="en-US"/>
          </a:p>
        </p:txBody>
      </p:sp>
    </p:spTree>
    <p:extLst>
      <p:ext uri="{BB962C8B-B14F-4D97-AF65-F5344CB8AC3E}">
        <p14:creationId xmlns:p14="http://schemas.microsoft.com/office/powerpoint/2010/main" val="3144332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9</a:t>
            </a:fld>
            <a:endParaRPr lang="en-US"/>
          </a:p>
        </p:txBody>
      </p:sp>
    </p:spTree>
    <p:extLst>
      <p:ext uri="{BB962C8B-B14F-4D97-AF65-F5344CB8AC3E}">
        <p14:creationId xmlns:p14="http://schemas.microsoft.com/office/powerpoint/2010/main" val="418143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3189EB5D-AF24-4CBC-8827-19A270300F18}" type="slidenum">
              <a:rPr lang="en-US" smtClean="0"/>
              <a:t>10</a:t>
            </a:fld>
            <a:endParaRPr lang="en-US"/>
          </a:p>
        </p:txBody>
      </p:sp>
    </p:spTree>
    <p:extLst>
      <p:ext uri="{BB962C8B-B14F-4D97-AF65-F5344CB8AC3E}">
        <p14:creationId xmlns:p14="http://schemas.microsoft.com/office/powerpoint/2010/main" val="107201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7" name="Date Placeholder 6"/>
          <p:cNvSpPr>
            <a:spLocks noGrp="1"/>
          </p:cNvSpPr>
          <p:nvPr>
            <p:ph type="dt" sz="half" idx="10"/>
          </p:nvPr>
        </p:nvSpPr>
        <p:spPr/>
        <p:txBody>
          <a:bodyPr/>
          <a:lstStyle/>
          <a:p>
            <a:fld id="{93BF4905-C42B-40EA-8496-D156DBB64843}" type="datetimeFigureOut">
              <a:rPr lang="en-US" smtClean="0"/>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9CD913-3F0A-4DE2-8EE2-87A1EA0BBEF5}" type="slidenum">
              <a:rPr lang="en-US" smtClean="0"/>
              <a:t>‹#›</a:t>
            </a:fld>
            <a:endParaRPr lang="en-US"/>
          </a:p>
        </p:txBody>
      </p:sp>
    </p:spTree>
    <p:extLst>
      <p:ext uri="{BB962C8B-B14F-4D97-AF65-F5344CB8AC3E}">
        <p14:creationId xmlns:p14="http://schemas.microsoft.com/office/powerpoint/2010/main" val="291995258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3BF4905-C42B-40EA-8496-D156DBB64843}"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9CD913-3F0A-4DE2-8EE2-87A1EA0BBEF5}" type="slidenum">
              <a:rPr lang="en-US" smtClean="0"/>
              <a:t>‹#›</a:t>
            </a:fld>
            <a:endParaRPr lang="en-US"/>
          </a:p>
        </p:txBody>
      </p:sp>
    </p:spTree>
    <p:extLst>
      <p:ext uri="{BB962C8B-B14F-4D97-AF65-F5344CB8AC3E}">
        <p14:creationId xmlns:p14="http://schemas.microsoft.com/office/powerpoint/2010/main" val="87934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3BF4905-C42B-40EA-8496-D156DBB64843}" type="datetimeFigureOut">
              <a:rPr lang="en-US" smtClean="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9CD913-3F0A-4DE2-8EE2-87A1EA0BBEF5}" type="slidenum">
              <a:rPr lang="en-US" smtClean="0"/>
              <a:t>‹#›</a:t>
            </a:fld>
            <a:endParaRPr lang="en-US"/>
          </a:p>
        </p:txBody>
      </p:sp>
    </p:spTree>
    <p:extLst>
      <p:ext uri="{BB962C8B-B14F-4D97-AF65-F5344CB8AC3E}">
        <p14:creationId xmlns:p14="http://schemas.microsoft.com/office/powerpoint/2010/main" val="1290689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3BF4905-C42B-40EA-8496-D156DBB64843}" type="datetimeFigureOut">
              <a:rPr lang="en-US" smtClean="0"/>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9CD913-3F0A-4DE2-8EE2-87A1EA0BBEF5}" type="slidenum">
              <a:rPr lang="en-US" smtClean="0"/>
              <a:t>‹#›</a:t>
            </a:fld>
            <a:endParaRPr lang="en-US"/>
          </a:p>
        </p:txBody>
      </p:sp>
    </p:spTree>
    <p:extLst>
      <p:ext uri="{BB962C8B-B14F-4D97-AF65-F5344CB8AC3E}">
        <p14:creationId xmlns:p14="http://schemas.microsoft.com/office/powerpoint/2010/main" val="2849539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93BF4905-C42B-40EA-8496-D156DBB64843}" type="datetimeFigureOut">
              <a:rPr lang="en-US" smtClean="0"/>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9CD913-3F0A-4DE2-8EE2-87A1EA0BBEF5}" type="slidenum">
              <a:rPr lang="en-US" smtClean="0"/>
              <a:t>‹#›</a:t>
            </a:fld>
            <a:endParaRPr lang="en-US"/>
          </a:p>
        </p:txBody>
      </p:sp>
    </p:spTree>
    <p:extLst>
      <p:ext uri="{BB962C8B-B14F-4D97-AF65-F5344CB8AC3E}">
        <p14:creationId xmlns:p14="http://schemas.microsoft.com/office/powerpoint/2010/main" val="295420996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7"/>
          <p:cNvSpPr>
            <a:spLocks noGrp="1"/>
          </p:cNvSpPr>
          <p:nvPr>
            <p:ph type="dt" sz="half" idx="10"/>
          </p:nvPr>
        </p:nvSpPr>
        <p:spPr/>
        <p:txBody>
          <a:bodyPr/>
          <a:lstStyle/>
          <a:p>
            <a:fld id="{93BF4905-C42B-40EA-8496-D156DBB64843}" type="datetimeFigureOut">
              <a:rPr lang="en-US" smtClean="0"/>
              <a:t>6/29/2026</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A9CD913-3F0A-4DE2-8EE2-87A1EA0BBEF5}" type="slidenum">
              <a:rPr lang="en-US" smtClean="0"/>
              <a:t>‹#›</a:t>
            </a:fld>
            <a:endParaRPr lang="en-US"/>
          </a:p>
        </p:txBody>
      </p:sp>
    </p:spTree>
    <p:extLst>
      <p:ext uri="{BB962C8B-B14F-4D97-AF65-F5344CB8AC3E}">
        <p14:creationId xmlns:p14="http://schemas.microsoft.com/office/powerpoint/2010/main" val="3367345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583436" y="3143250"/>
            <a:ext cx="4270248" cy="259677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93BF4905-C42B-40EA-8496-D156DBB64843}" type="datetimeFigureOut">
              <a:rPr lang="en-US" smtClean="0"/>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9CD913-3F0A-4DE2-8EE2-87A1EA0BBEF5}" type="slidenum">
              <a:rPr lang="en-US" smtClean="0"/>
              <a:t>‹#›</a:t>
            </a:fld>
            <a:endParaRPr lang="en-US"/>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3232117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3BF4905-C42B-40EA-8496-D156DBB64843}" type="datetimeFigureOut">
              <a:rPr lang="en-US" smtClean="0"/>
              <a:t>6/29/2026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9CD913-3F0A-4DE2-8EE2-87A1EA0BBEF5}" type="slidenum">
              <a:rPr lang="en-US" smtClean="0"/>
              <a:t>‹#›</a:t>
            </a:fld>
            <a:endParaRPr lang="en-US"/>
          </a:p>
        </p:txBody>
      </p:sp>
    </p:spTree>
    <p:extLst>
      <p:ext uri="{BB962C8B-B14F-4D97-AF65-F5344CB8AC3E}">
        <p14:creationId xmlns:p14="http://schemas.microsoft.com/office/powerpoint/2010/main" val="405777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F4905-C42B-40EA-8496-D156DBB64843}" type="datetimeFigureOut">
              <a:rPr lang="en-US" smtClean="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9CD913-3F0A-4DE2-8EE2-87A1EA0BBEF5}" type="slidenum">
              <a:rPr lang="en-US" smtClean="0"/>
              <a:t>‹#›</a:t>
            </a:fld>
            <a:endParaRPr lang="en-US"/>
          </a:p>
        </p:txBody>
      </p:sp>
    </p:spTree>
    <p:extLst>
      <p:ext uri="{BB962C8B-B14F-4D97-AF65-F5344CB8AC3E}">
        <p14:creationId xmlns:p14="http://schemas.microsoft.com/office/powerpoint/2010/main" val="1212377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9" name="Date Placeholder 8"/>
          <p:cNvSpPr>
            <a:spLocks noGrp="1"/>
          </p:cNvSpPr>
          <p:nvPr>
            <p:ph type="dt" sz="half" idx="10"/>
          </p:nvPr>
        </p:nvSpPr>
        <p:spPr/>
        <p:txBody>
          <a:bodyPr/>
          <a:lstStyle/>
          <a:p>
            <a:fld id="{93BF4905-C42B-40EA-8496-D156DBB64843}" type="datetimeFigureOut">
              <a:rPr lang="en-US" smtClean="0"/>
              <a:t>6/29/2026</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EA9CD913-3F0A-4DE2-8EE2-87A1EA0BBEF5}" type="slidenum">
              <a:rPr lang="en-US" smtClean="0"/>
              <a:t>‹#›</a:t>
            </a:fld>
            <a:endParaRPr lang="en-US"/>
          </a:p>
        </p:txBody>
      </p:sp>
    </p:spTree>
    <p:extLst>
      <p:ext uri="{BB962C8B-B14F-4D97-AF65-F5344CB8AC3E}">
        <p14:creationId xmlns:p14="http://schemas.microsoft.com/office/powerpoint/2010/main" val="2976464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3BF4905-C42B-40EA-8496-D156DBB64843}" type="datetimeFigureOut">
              <a:rPr lang="en-US" smtClean="0"/>
              <a:t>6/29/2026</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EA9CD913-3F0A-4DE2-8EE2-87A1EA0BBEF5}" type="slidenum">
              <a:rPr lang="en-US" smtClean="0"/>
              <a:t>‹#›</a:t>
            </a:fld>
            <a:endParaRPr lang="en-US"/>
          </a:p>
        </p:txBody>
      </p:sp>
    </p:spTree>
    <p:extLst>
      <p:ext uri="{BB962C8B-B14F-4D97-AF65-F5344CB8AC3E}">
        <p14:creationId xmlns:p14="http://schemas.microsoft.com/office/powerpoint/2010/main" val="4116066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3BF4905-C42B-40EA-8496-D156DBB64843}" type="datetimeFigureOut">
              <a:rPr lang="en-US" smtClean="0"/>
              <a:t>6/29/2026</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A9CD913-3F0A-4DE2-8EE2-87A1EA0BBEF5}" type="slidenum">
              <a:rPr lang="en-US" smtClean="0"/>
              <a:t>‹#›</a:t>
            </a:fld>
            <a:endParaRPr lang="en-US"/>
          </a:p>
        </p:txBody>
      </p:sp>
    </p:spTree>
    <p:extLst>
      <p:ext uri="{BB962C8B-B14F-4D97-AF65-F5344CB8AC3E}">
        <p14:creationId xmlns:p14="http://schemas.microsoft.com/office/powerpoint/2010/main" val="3145102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2EWWY7qs-p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7219A8-B76A-454F-B22E-31DB8913E791}"/>
              </a:ext>
            </a:extLst>
          </p:cNvPr>
          <p:cNvSpPr>
            <a:spLocks noGrp="1"/>
          </p:cNvSpPr>
          <p:nvPr>
            <p:ph type="ctrTitle"/>
          </p:nvPr>
        </p:nvSpPr>
        <p:spPr>
          <a:xfrm>
            <a:off x="1600200" y="2116183"/>
            <a:ext cx="8991600" cy="1916481"/>
          </a:xfrm>
        </p:spPr>
        <p:txBody>
          <a:bodyPr>
            <a:normAutofit/>
          </a:bodyPr>
          <a:lstStyle/>
          <a:p>
            <a:r>
              <a:rPr lang="zh-TW" altLang="en-US" sz="4400" b="1" dirty="0"/>
              <a:t>珍惜自然生態</a:t>
            </a:r>
            <a:br>
              <a:rPr lang="zh-TW" altLang="en-US" sz="4400" b="1" dirty="0"/>
            </a:br>
            <a:r>
              <a:rPr lang="zh-TW" altLang="en-US" sz="4400" b="1" dirty="0"/>
              <a:t>實踐綠色旅遊</a:t>
            </a:r>
            <a:endParaRPr lang="en-US" sz="4400" b="1" dirty="0"/>
          </a:p>
        </p:txBody>
      </p:sp>
      <p:sp>
        <p:nvSpPr>
          <p:cNvPr id="3" name="副標題 2">
            <a:extLst>
              <a:ext uri="{FF2B5EF4-FFF2-40B4-BE49-F238E27FC236}">
                <a16:creationId xmlns:a16="http://schemas.microsoft.com/office/drawing/2014/main" id="{AE8D907A-5766-461E-BA95-87882AB6BF23}"/>
              </a:ext>
            </a:extLst>
          </p:cNvPr>
          <p:cNvSpPr>
            <a:spLocks noGrp="1"/>
          </p:cNvSpPr>
          <p:nvPr>
            <p:ph type="subTitle" idx="1"/>
          </p:nvPr>
        </p:nvSpPr>
        <p:spPr>
          <a:xfrm>
            <a:off x="2695194" y="4352544"/>
            <a:ext cx="7896606" cy="1239894"/>
          </a:xfrm>
        </p:spPr>
        <p:txBody>
          <a:bodyPr>
            <a:noAutofit/>
          </a:bodyPr>
          <a:lstStyle/>
          <a:p>
            <a:pPr algn="r"/>
            <a:r>
              <a:rPr lang="zh-TW" altLang="en-US" b="1" dirty="0">
                <a:solidFill>
                  <a:schemeClr val="bg1"/>
                </a:solidFill>
              </a:rPr>
              <a:t>價值觀教育</a:t>
            </a:r>
            <a:r>
              <a:rPr lang="zh-TW" sz="1800" b="1" kern="100" spc="30" dirty="0">
                <a:solidFill>
                  <a:schemeClr val="bg1"/>
                </a:solidFill>
                <a:effectLst/>
                <a:latin typeface="Times New Roman" panose="02020603050405020304" pitchFamily="18" charset="0"/>
                <a:ea typeface="PMingLiU" panose="02020500000000000000" pitchFamily="18" charset="-120"/>
                <a:cs typeface="Times New Roman" panose="02020603050405020304" pitchFamily="18" charset="0"/>
              </a:rPr>
              <a:t>（</a:t>
            </a:r>
            <a:r>
              <a:rPr lang="zh-TW" altLang="en-US" b="1" dirty="0">
                <a:solidFill>
                  <a:schemeClr val="bg1"/>
                </a:solidFill>
              </a:rPr>
              <a:t>高小至高中</a:t>
            </a:r>
            <a:r>
              <a:rPr lang="zh-TW" sz="1800" b="1" kern="100" spc="30" dirty="0">
                <a:solidFill>
                  <a:schemeClr val="bg1"/>
                </a:solidFill>
                <a:effectLst/>
                <a:latin typeface="Times New Roman" panose="02020603050405020304" pitchFamily="18" charset="0"/>
                <a:ea typeface="PMingLiU" panose="02020500000000000000" pitchFamily="18" charset="-120"/>
                <a:cs typeface="Times New Roman" panose="02020603050405020304" pitchFamily="18" charset="0"/>
              </a:rPr>
              <a:t>）</a:t>
            </a:r>
            <a:endParaRPr lang="en-US" altLang="zh-TW" sz="1800" b="1" kern="100" spc="30" dirty="0">
              <a:solidFill>
                <a:schemeClr val="bg1"/>
              </a:solidFill>
              <a:effectLst/>
              <a:latin typeface="Times New Roman" panose="02020603050405020304" pitchFamily="18" charset="0"/>
              <a:ea typeface="PMingLiU" panose="02020500000000000000" pitchFamily="18" charset="-120"/>
              <a:cs typeface="Times New Roman" panose="02020603050405020304" pitchFamily="18" charset="0"/>
            </a:endParaRPr>
          </a:p>
          <a:p>
            <a:pPr algn="r"/>
            <a:endParaRPr lang="en-US" altLang="zh-TW" sz="1800" kern="100" spc="30" dirty="0">
              <a:solidFill>
                <a:schemeClr val="bg1"/>
              </a:solidFill>
              <a:effectLst/>
              <a:latin typeface="Times New Roman" panose="02020603050405020304" pitchFamily="18" charset="0"/>
              <a:ea typeface="PMingLiU" panose="02020500000000000000" pitchFamily="18" charset="-120"/>
              <a:cs typeface="Times New Roman" panose="02020603050405020304" pitchFamily="18" charset="0"/>
            </a:endParaRPr>
          </a:p>
          <a:p>
            <a:pPr algn="r"/>
            <a:r>
              <a:rPr lang="zh-TW" altLang="en-US" dirty="0">
                <a:solidFill>
                  <a:schemeClr val="bg1"/>
                </a:solidFill>
              </a:rPr>
              <a:t> 教育局 </a:t>
            </a:r>
          </a:p>
          <a:p>
            <a:pPr algn="r"/>
            <a:r>
              <a:rPr lang="zh-TW" altLang="en-US" dirty="0">
                <a:solidFill>
                  <a:schemeClr val="bg1"/>
                </a:solidFill>
              </a:rPr>
              <a:t> 德育、公民及國民教育組</a:t>
            </a:r>
            <a:r>
              <a:rPr lang="en-US" altLang="zh-TW" dirty="0">
                <a:solidFill>
                  <a:schemeClr val="bg1"/>
                </a:solidFill>
              </a:rPr>
              <a:t>1 </a:t>
            </a:r>
            <a:r>
              <a:rPr lang="zh-TW" altLang="en-US" dirty="0">
                <a:solidFill>
                  <a:schemeClr val="bg1"/>
                </a:solidFill>
              </a:rPr>
              <a:t>製作</a:t>
            </a:r>
          </a:p>
          <a:p>
            <a:pPr algn="r"/>
            <a:r>
              <a:rPr lang="zh-TW" altLang="en-US" dirty="0">
                <a:solidFill>
                  <a:schemeClr val="bg1"/>
                </a:solidFill>
              </a:rPr>
              <a:t> </a:t>
            </a:r>
            <a:r>
              <a:rPr lang="en-US" altLang="zh-TW" dirty="0">
                <a:solidFill>
                  <a:schemeClr val="bg1"/>
                </a:solidFill>
              </a:rPr>
              <a:t>2026</a:t>
            </a:r>
            <a:r>
              <a:rPr lang="zh-TW" altLang="en-US" dirty="0">
                <a:solidFill>
                  <a:schemeClr val="bg1"/>
                </a:solidFill>
              </a:rPr>
              <a:t>年</a:t>
            </a:r>
            <a:r>
              <a:rPr lang="en-US" altLang="zh-TW" dirty="0">
                <a:solidFill>
                  <a:schemeClr val="bg1"/>
                </a:solidFill>
              </a:rPr>
              <a:t>6</a:t>
            </a:r>
            <a:r>
              <a:rPr lang="zh-TW" altLang="en-US" dirty="0">
                <a:solidFill>
                  <a:schemeClr val="bg1"/>
                </a:solidFill>
              </a:rPr>
              <a:t>月</a:t>
            </a:r>
          </a:p>
          <a:p>
            <a:pPr algn="r"/>
            <a:endParaRPr lang="en-US" dirty="0">
              <a:solidFill>
                <a:schemeClr val="bg1"/>
              </a:solidFill>
            </a:endParaRPr>
          </a:p>
        </p:txBody>
      </p:sp>
    </p:spTree>
    <p:extLst>
      <p:ext uri="{BB962C8B-B14F-4D97-AF65-F5344CB8AC3E}">
        <p14:creationId xmlns:p14="http://schemas.microsoft.com/office/powerpoint/2010/main" val="1308066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dirty="0"/>
              <a:t>學習活動一</a:t>
            </a:r>
            <a:br>
              <a:rPr lang="en-US" altLang="zh-TW" dirty="0"/>
            </a:br>
            <a:r>
              <a:rPr lang="zh-TW" altLang="en-US" sz="2800" dirty="0"/>
              <a:t>「</a:t>
            </a:r>
            <a:r>
              <a:rPr lang="zh-TW" altLang="en-US" dirty="0"/>
              <a:t>我和大自然和諧共生</a:t>
            </a:r>
            <a:r>
              <a:rPr lang="zh-TW" altLang="en-US" sz="2800" dirty="0"/>
              <a:t>」</a:t>
            </a:r>
            <a:endParaRPr lang="zh-TW" altLang="en-US"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167156"/>
          </a:xfrm>
        </p:spPr>
        <p:txBody>
          <a:bodyPr>
            <a:noAutofit/>
          </a:bodyPr>
          <a:lstStyle/>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步驟一：</a:t>
            </a:r>
            <a:endParaRPr lang="en-US" altLang="zh-TW" sz="3200" dirty="0">
              <a:latin typeface="微軟正黑體" panose="020B0604030504040204" pitchFamily="34" charset="-120"/>
              <a:ea typeface="微軟正黑體" panose="020B0604030504040204" pitchFamily="34" charset="-120"/>
              <a:sym typeface="Inter Bold"/>
            </a:endParaRPr>
          </a:p>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教師引領學生走出課室，走到校園內的室外空間（花圃、操場、走廊等位置）</a:t>
            </a:r>
            <a:endParaRPr lang="en-US" altLang="zh-TW" sz="3200" dirty="0">
              <a:latin typeface="微軟正黑體" panose="020B0604030504040204" pitchFamily="34" charset="-120"/>
              <a:ea typeface="微軟正黑體" panose="020B0604030504040204" pitchFamily="34" charset="-120"/>
              <a:sym typeface="Inter Bold"/>
            </a:endParaRPr>
          </a:p>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嘗試閉起雙眼或眼望遠方，安靜、用心地憑藉聽覺、嗅覺、感覺身邊的自然元素（風、樹葉聲、雨水聲、雀鳥鳴叫、泥土味、陽光溫度等）</a:t>
            </a:r>
          </a:p>
        </p:txBody>
      </p:sp>
    </p:spTree>
    <p:extLst>
      <p:ext uri="{BB962C8B-B14F-4D97-AF65-F5344CB8AC3E}">
        <p14:creationId xmlns:p14="http://schemas.microsoft.com/office/powerpoint/2010/main" val="1775506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dirty="0"/>
              <a:t>學習活動一</a:t>
            </a:r>
            <a:br>
              <a:rPr lang="en-US" altLang="zh-TW" dirty="0"/>
            </a:br>
            <a:r>
              <a:rPr lang="zh-TW" altLang="en-US" sz="2800" dirty="0"/>
              <a:t>「</a:t>
            </a:r>
            <a:r>
              <a:rPr lang="zh-TW" altLang="en-US" dirty="0"/>
              <a:t>我和大自然和諧共生</a:t>
            </a:r>
            <a:r>
              <a:rPr lang="zh-TW" altLang="en-US" sz="2800" dirty="0"/>
              <a:t>」</a:t>
            </a:r>
            <a:endParaRPr lang="zh-TW" altLang="en-US"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103626"/>
          </a:xfrm>
        </p:spPr>
        <p:txBody>
          <a:bodyPr>
            <a:normAutofit/>
          </a:bodyPr>
          <a:lstStyle/>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步驟二：</a:t>
            </a:r>
            <a:endParaRPr lang="en-US" altLang="zh-TW" sz="3200" dirty="0">
              <a:latin typeface="微軟正黑體" panose="020B0604030504040204" pitchFamily="34" charset="-120"/>
              <a:ea typeface="微軟正黑體" panose="020B0604030504040204" pitchFamily="34" charset="-120"/>
              <a:sym typeface="Inter Bold"/>
            </a:endParaRPr>
          </a:p>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教師引領學生回到課室</a:t>
            </a:r>
            <a:endParaRPr lang="en-US" altLang="zh-TW" sz="3200" dirty="0">
              <a:latin typeface="微軟正黑體" panose="020B0604030504040204" pitchFamily="34" charset="-120"/>
              <a:ea typeface="微軟正黑體" panose="020B0604030504040204" pitchFamily="34" charset="-120"/>
              <a:sym typeface="Inter Bold"/>
            </a:endParaRPr>
          </a:p>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同學們嘗試寫下剛才感受到的大自然元素與課室中的人造物之間的聯繫？</a:t>
            </a:r>
            <a:endParaRPr lang="en-US" altLang="zh-TW" sz="3200" dirty="0">
              <a:latin typeface="微軟正黑體" panose="020B0604030504040204" pitchFamily="34" charset="-120"/>
              <a:ea typeface="微軟正黑體" panose="020B0604030504040204" pitchFamily="34" charset="-120"/>
              <a:sym typeface="Inter Bold"/>
            </a:endParaRPr>
          </a:p>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例如：戶外感受到的自然風，人類透過哪種發明做出人造風？</a:t>
            </a:r>
          </a:p>
        </p:txBody>
      </p:sp>
    </p:spTree>
    <p:extLst>
      <p:ext uri="{BB962C8B-B14F-4D97-AF65-F5344CB8AC3E}">
        <p14:creationId xmlns:p14="http://schemas.microsoft.com/office/powerpoint/2010/main" val="74040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dirty="0"/>
              <a:t>學習活動一</a:t>
            </a:r>
            <a:br>
              <a:rPr lang="en-US" altLang="zh-TW" dirty="0"/>
            </a:br>
            <a:r>
              <a:rPr lang="zh-TW" altLang="en-US" sz="2800" dirty="0"/>
              <a:t>「</a:t>
            </a:r>
            <a:r>
              <a:rPr lang="zh-TW" altLang="en-US" dirty="0"/>
              <a:t>我和大自然和諧共生</a:t>
            </a:r>
            <a:r>
              <a:rPr lang="zh-TW" altLang="en-US" sz="2800" dirty="0"/>
              <a:t>」</a:t>
            </a:r>
            <a:endParaRPr lang="zh-TW" altLang="en-US"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4357794"/>
          </a:xfrm>
        </p:spPr>
        <p:txBody>
          <a:bodyPr>
            <a:normAutofit/>
          </a:bodyPr>
          <a:lstStyle/>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大自然為人類提供了哪些珍貴資源呢？</a:t>
            </a:r>
          </a:p>
        </p:txBody>
      </p:sp>
      <p:sp>
        <p:nvSpPr>
          <p:cNvPr id="4" name="Freeform 2">
            <a:extLst>
              <a:ext uri="{FF2B5EF4-FFF2-40B4-BE49-F238E27FC236}">
                <a16:creationId xmlns:a16="http://schemas.microsoft.com/office/drawing/2014/main" id="{B128459F-7037-4E03-9D08-4D93D5E1E16D}"/>
              </a:ext>
            </a:extLst>
          </p:cNvPr>
          <p:cNvSpPr/>
          <p:nvPr/>
        </p:nvSpPr>
        <p:spPr>
          <a:xfrm>
            <a:off x="4324801" y="6181529"/>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39221482-2FF1-4309-95B7-9A0BD1DC1C75}"/>
              </a:ext>
            </a:extLst>
          </p:cNvPr>
          <p:cNvSpPr/>
          <p:nvPr/>
        </p:nvSpPr>
        <p:spPr>
          <a:xfrm>
            <a:off x="4174149" y="2095654"/>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Freeform 4">
            <a:extLst>
              <a:ext uri="{FF2B5EF4-FFF2-40B4-BE49-F238E27FC236}">
                <a16:creationId xmlns:a16="http://schemas.microsoft.com/office/drawing/2014/main" id="{A1C46C6B-80E7-4917-B189-4124E503B212}"/>
              </a:ext>
            </a:extLst>
          </p:cNvPr>
          <p:cNvSpPr/>
          <p:nvPr/>
        </p:nvSpPr>
        <p:spPr>
          <a:xfrm>
            <a:off x="1763906" y="2502013"/>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8" name="Freeform 5">
            <a:extLst>
              <a:ext uri="{FF2B5EF4-FFF2-40B4-BE49-F238E27FC236}">
                <a16:creationId xmlns:a16="http://schemas.microsoft.com/office/drawing/2014/main" id="{1ECE1923-DAB8-46DC-9105-F4DE6170E0E6}"/>
              </a:ext>
            </a:extLst>
          </p:cNvPr>
          <p:cNvSpPr/>
          <p:nvPr/>
        </p:nvSpPr>
        <p:spPr>
          <a:xfrm>
            <a:off x="1599628" y="5820953"/>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9" name="Freeform 6">
            <a:extLst>
              <a:ext uri="{FF2B5EF4-FFF2-40B4-BE49-F238E27FC236}">
                <a16:creationId xmlns:a16="http://schemas.microsoft.com/office/drawing/2014/main" id="{AE876488-C16C-4DC5-875F-A53DA5E03C30}"/>
              </a:ext>
            </a:extLst>
          </p:cNvPr>
          <p:cNvSpPr/>
          <p:nvPr/>
        </p:nvSpPr>
        <p:spPr>
          <a:xfrm>
            <a:off x="1157475" y="4033361"/>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0" name="Freeform 7">
            <a:extLst>
              <a:ext uri="{FF2B5EF4-FFF2-40B4-BE49-F238E27FC236}">
                <a16:creationId xmlns:a16="http://schemas.microsoft.com/office/drawing/2014/main" id="{CA68F678-8751-40E4-9B93-3A1C3BEE6C48}"/>
              </a:ext>
            </a:extLst>
          </p:cNvPr>
          <p:cNvSpPr/>
          <p:nvPr/>
        </p:nvSpPr>
        <p:spPr>
          <a:xfrm>
            <a:off x="7270967" y="2120477"/>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1" name="Freeform 8">
            <a:extLst>
              <a:ext uri="{FF2B5EF4-FFF2-40B4-BE49-F238E27FC236}">
                <a16:creationId xmlns:a16="http://schemas.microsoft.com/office/drawing/2014/main" id="{E6CC4DDE-6218-4EAA-B34F-CFCCD8F3CDFB}"/>
              </a:ext>
            </a:extLst>
          </p:cNvPr>
          <p:cNvSpPr/>
          <p:nvPr/>
        </p:nvSpPr>
        <p:spPr>
          <a:xfrm>
            <a:off x="9443178" y="2345100"/>
            <a:ext cx="1364441" cy="498892"/>
          </a:xfrm>
          <a:custGeom>
            <a:avLst/>
            <a:gdLst/>
            <a:ahLst/>
            <a:cxnLst/>
            <a:rect l="l" t="t" r="r" b="b"/>
            <a:pathLst>
              <a:path w="1438876" h="1260979">
                <a:moveTo>
                  <a:pt x="0" y="0"/>
                </a:moveTo>
                <a:lnTo>
                  <a:pt x="1438876" y="0"/>
                </a:lnTo>
                <a:lnTo>
                  <a:pt x="1438876" y="1260978"/>
                </a:lnTo>
                <a:lnTo>
                  <a:pt x="0" y="126097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2" name="Freeform 9">
            <a:extLst>
              <a:ext uri="{FF2B5EF4-FFF2-40B4-BE49-F238E27FC236}">
                <a16:creationId xmlns:a16="http://schemas.microsoft.com/office/drawing/2014/main" id="{0BE47772-39C5-41E2-9D15-04545C98E754}"/>
              </a:ext>
            </a:extLst>
          </p:cNvPr>
          <p:cNvSpPr/>
          <p:nvPr/>
        </p:nvSpPr>
        <p:spPr>
          <a:xfrm>
            <a:off x="9670084" y="3997204"/>
            <a:ext cx="1364441" cy="498892"/>
          </a:xfrm>
          <a:custGeom>
            <a:avLst/>
            <a:gdLst/>
            <a:ahLst/>
            <a:cxnLst/>
            <a:rect l="l" t="t" r="r" b="b"/>
            <a:pathLst>
              <a:path w="1438876" h="1260979">
                <a:moveTo>
                  <a:pt x="0" y="0"/>
                </a:moveTo>
                <a:lnTo>
                  <a:pt x="1438876" y="0"/>
                </a:lnTo>
                <a:lnTo>
                  <a:pt x="1438876" y="1260978"/>
                </a:lnTo>
                <a:lnTo>
                  <a:pt x="0" y="126097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3" name="Freeform 10">
            <a:extLst>
              <a:ext uri="{FF2B5EF4-FFF2-40B4-BE49-F238E27FC236}">
                <a16:creationId xmlns:a16="http://schemas.microsoft.com/office/drawing/2014/main" id="{1FB5061A-F502-401C-838D-31A96B991FA6}"/>
              </a:ext>
            </a:extLst>
          </p:cNvPr>
          <p:cNvSpPr/>
          <p:nvPr/>
        </p:nvSpPr>
        <p:spPr>
          <a:xfrm>
            <a:off x="9141423" y="5475766"/>
            <a:ext cx="1364441" cy="498892"/>
          </a:xfrm>
          <a:custGeom>
            <a:avLst/>
            <a:gdLst/>
            <a:ahLst/>
            <a:cxnLst/>
            <a:rect l="l" t="t" r="r" b="b"/>
            <a:pathLst>
              <a:path w="1438876" h="1260979">
                <a:moveTo>
                  <a:pt x="0" y="0"/>
                </a:moveTo>
                <a:lnTo>
                  <a:pt x="1438877" y="0"/>
                </a:lnTo>
                <a:lnTo>
                  <a:pt x="1438877"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4" name="Freeform 11">
            <a:extLst>
              <a:ext uri="{FF2B5EF4-FFF2-40B4-BE49-F238E27FC236}">
                <a16:creationId xmlns:a16="http://schemas.microsoft.com/office/drawing/2014/main" id="{01E5BCA3-CF6A-42D3-8CB6-A62893721764}"/>
              </a:ext>
            </a:extLst>
          </p:cNvPr>
          <p:cNvSpPr/>
          <p:nvPr/>
        </p:nvSpPr>
        <p:spPr>
          <a:xfrm>
            <a:off x="6759804" y="6165862"/>
            <a:ext cx="1364441" cy="498892"/>
          </a:xfrm>
          <a:custGeom>
            <a:avLst/>
            <a:gdLst/>
            <a:ahLst/>
            <a:cxnLst/>
            <a:rect l="l" t="t" r="r" b="b"/>
            <a:pathLst>
              <a:path w="1438876" h="1260979">
                <a:moveTo>
                  <a:pt x="0" y="0"/>
                </a:moveTo>
                <a:lnTo>
                  <a:pt x="1438876" y="0"/>
                </a:lnTo>
                <a:lnTo>
                  <a:pt x="1438876" y="1260978"/>
                </a:lnTo>
                <a:lnTo>
                  <a:pt x="0" y="126097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5" name="Freeform 12">
            <a:extLst>
              <a:ext uri="{FF2B5EF4-FFF2-40B4-BE49-F238E27FC236}">
                <a16:creationId xmlns:a16="http://schemas.microsoft.com/office/drawing/2014/main" id="{9A0FB1DC-41C5-4947-BFD5-566DE3801856}"/>
              </a:ext>
            </a:extLst>
          </p:cNvPr>
          <p:cNvSpPr/>
          <p:nvPr/>
        </p:nvSpPr>
        <p:spPr>
          <a:xfrm>
            <a:off x="5059598" y="3045203"/>
            <a:ext cx="2382427" cy="2397968"/>
          </a:xfrm>
          <a:custGeom>
            <a:avLst/>
            <a:gdLst/>
            <a:ahLst/>
            <a:cxnLst/>
            <a:rect l="l" t="t" r="r" b="b"/>
            <a:pathLst>
              <a:path w="2382427" h="2397968">
                <a:moveTo>
                  <a:pt x="0" y="0"/>
                </a:moveTo>
                <a:lnTo>
                  <a:pt x="2382427" y="0"/>
                </a:lnTo>
                <a:lnTo>
                  <a:pt x="2382427" y="2397968"/>
                </a:lnTo>
                <a:lnTo>
                  <a:pt x="0" y="2397968"/>
                </a:lnTo>
                <a:lnTo>
                  <a:pt x="0" y="0"/>
                </a:lnTo>
                <a:close/>
              </a:path>
            </a:pathLst>
          </a:custGeom>
          <a:blipFill>
            <a:blip r:embed="rId4"/>
            <a:stretch>
              <a:fillRect l="-1524" r="-1524"/>
            </a:stretch>
          </a:blipFill>
        </p:spPr>
      </p:sp>
      <p:sp>
        <p:nvSpPr>
          <p:cNvPr id="16" name="Freeform 13">
            <a:extLst>
              <a:ext uri="{FF2B5EF4-FFF2-40B4-BE49-F238E27FC236}">
                <a16:creationId xmlns:a16="http://schemas.microsoft.com/office/drawing/2014/main" id="{4F25CCB2-E9AE-4051-9858-F8016B2C0192}"/>
              </a:ext>
            </a:extLst>
          </p:cNvPr>
          <p:cNvSpPr/>
          <p:nvPr/>
        </p:nvSpPr>
        <p:spPr>
          <a:xfrm rot="-3695925">
            <a:off x="6802354" y="2730133"/>
            <a:ext cx="547752" cy="224280"/>
          </a:xfrm>
          <a:custGeom>
            <a:avLst/>
            <a:gdLst/>
            <a:ahLst/>
            <a:cxnLst/>
            <a:rect l="l" t="t" r="r" b="b"/>
            <a:pathLst>
              <a:path w="1384477" h="236515">
                <a:moveTo>
                  <a:pt x="0" y="0"/>
                </a:moveTo>
                <a:lnTo>
                  <a:pt x="1384477" y="0"/>
                </a:lnTo>
                <a:lnTo>
                  <a:pt x="1384477" y="236515"/>
                </a:lnTo>
                <a:lnTo>
                  <a:pt x="0" y="236515"/>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Freeform 16">
            <a:extLst>
              <a:ext uri="{FF2B5EF4-FFF2-40B4-BE49-F238E27FC236}">
                <a16:creationId xmlns:a16="http://schemas.microsoft.com/office/drawing/2014/main" id="{F2EC7F09-C9CD-4369-A206-ACED3003BE85}"/>
              </a:ext>
            </a:extLst>
          </p:cNvPr>
          <p:cNvSpPr/>
          <p:nvPr/>
        </p:nvSpPr>
        <p:spPr>
          <a:xfrm rot="-1628717">
            <a:off x="7497007" y="3152049"/>
            <a:ext cx="1656409" cy="118061"/>
          </a:xfrm>
          <a:custGeom>
            <a:avLst/>
            <a:gdLst/>
            <a:ahLst/>
            <a:cxnLst/>
            <a:rect l="l" t="t" r="r" b="b"/>
            <a:pathLst>
              <a:path w="1746772" h="298407">
                <a:moveTo>
                  <a:pt x="0" y="0"/>
                </a:moveTo>
                <a:lnTo>
                  <a:pt x="1746773" y="0"/>
                </a:lnTo>
                <a:lnTo>
                  <a:pt x="1746773" y="298407"/>
                </a:lnTo>
                <a:lnTo>
                  <a:pt x="0" y="298407"/>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9" name="Freeform 17">
            <a:extLst>
              <a:ext uri="{FF2B5EF4-FFF2-40B4-BE49-F238E27FC236}">
                <a16:creationId xmlns:a16="http://schemas.microsoft.com/office/drawing/2014/main" id="{F4D0515C-9269-4EAC-AAE8-1BC01D77ADFD}"/>
              </a:ext>
            </a:extLst>
          </p:cNvPr>
          <p:cNvSpPr/>
          <p:nvPr/>
        </p:nvSpPr>
        <p:spPr>
          <a:xfrm rot="357869">
            <a:off x="7754681" y="4042848"/>
            <a:ext cx="1656409" cy="118061"/>
          </a:xfrm>
          <a:custGeom>
            <a:avLst/>
            <a:gdLst/>
            <a:ahLst/>
            <a:cxnLst/>
            <a:rect l="l" t="t" r="r" b="b"/>
            <a:pathLst>
              <a:path w="1746772" h="298407">
                <a:moveTo>
                  <a:pt x="0" y="0"/>
                </a:moveTo>
                <a:lnTo>
                  <a:pt x="1746772" y="0"/>
                </a:lnTo>
                <a:lnTo>
                  <a:pt x="1746772" y="298407"/>
                </a:lnTo>
                <a:lnTo>
                  <a:pt x="0" y="298407"/>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0" name="Freeform 18">
            <a:extLst>
              <a:ext uri="{FF2B5EF4-FFF2-40B4-BE49-F238E27FC236}">
                <a16:creationId xmlns:a16="http://schemas.microsoft.com/office/drawing/2014/main" id="{02726884-9602-4FAC-BDBB-4D5ECE29151D}"/>
              </a:ext>
            </a:extLst>
          </p:cNvPr>
          <p:cNvSpPr/>
          <p:nvPr/>
        </p:nvSpPr>
        <p:spPr>
          <a:xfrm rot="1657346">
            <a:off x="7552041" y="4951375"/>
            <a:ext cx="1656409" cy="118061"/>
          </a:xfrm>
          <a:custGeom>
            <a:avLst/>
            <a:gdLst/>
            <a:ahLst/>
            <a:cxnLst/>
            <a:rect l="l" t="t" r="r" b="b"/>
            <a:pathLst>
              <a:path w="1746772" h="298407">
                <a:moveTo>
                  <a:pt x="0" y="0"/>
                </a:moveTo>
                <a:lnTo>
                  <a:pt x="1746773" y="0"/>
                </a:lnTo>
                <a:lnTo>
                  <a:pt x="1746773" y="298407"/>
                </a:lnTo>
                <a:lnTo>
                  <a:pt x="0" y="298407"/>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Freeform 19">
            <a:extLst>
              <a:ext uri="{FF2B5EF4-FFF2-40B4-BE49-F238E27FC236}">
                <a16:creationId xmlns:a16="http://schemas.microsoft.com/office/drawing/2014/main" id="{8DD4B696-989C-4900-9BCC-18B5770A47E5}"/>
              </a:ext>
            </a:extLst>
          </p:cNvPr>
          <p:cNvSpPr/>
          <p:nvPr/>
        </p:nvSpPr>
        <p:spPr>
          <a:xfrm rot="-1974020" flipH="1">
            <a:off x="3209916" y="5298885"/>
            <a:ext cx="1656409" cy="118061"/>
          </a:xfrm>
          <a:custGeom>
            <a:avLst/>
            <a:gdLst/>
            <a:ahLst/>
            <a:cxnLst/>
            <a:rect l="l" t="t" r="r" b="b"/>
            <a:pathLst>
              <a:path w="1746772" h="298407">
                <a:moveTo>
                  <a:pt x="1746772" y="0"/>
                </a:moveTo>
                <a:lnTo>
                  <a:pt x="0" y="0"/>
                </a:lnTo>
                <a:lnTo>
                  <a:pt x="0" y="298407"/>
                </a:lnTo>
                <a:lnTo>
                  <a:pt x="1746772" y="298407"/>
                </a:lnTo>
                <a:lnTo>
                  <a:pt x="1746772"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sp>
      <p:sp>
        <p:nvSpPr>
          <p:cNvPr id="22" name="Freeform 20">
            <a:extLst>
              <a:ext uri="{FF2B5EF4-FFF2-40B4-BE49-F238E27FC236}">
                <a16:creationId xmlns:a16="http://schemas.microsoft.com/office/drawing/2014/main" id="{0715DEC8-EC8E-48D5-84CD-139D8EF04B64}"/>
              </a:ext>
            </a:extLst>
          </p:cNvPr>
          <p:cNvSpPr/>
          <p:nvPr/>
        </p:nvSpPr>
        <p:spPr>
          <a:xfrm rot="4295514">
            <a:off x="6909252" y="5564001"/>
            <a:ext cx="691090" cy="282970"/>
          </a:xfrm>
          <a:custGeom>
            <a:avLst/>
            <a:gdLst/>
            <a:ahLst/>
            <a:cxnLst/>
            <a:rect l="l" t="t" r="r" b="b"/>
            <a:pathLst>
              <a:path w="1746772" h="298407">
                <a:moveTo>
                  <a:pt x="0" y="0"/>
                </a:moveTo>
                <a:lnTo>
                  <a:pt x="1746773" y="0"/>
                </a:lnTo>
                <a:lnTo>
                  <a:pt x="1746773" y="298407"/>
                </a:lnTo>
                <a:lnTo>
                  <a:pt x="0" y="298407"/>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3" name="Freeform 21">
            <a:extLst>
              <a:ext uri="{FF2B5EF4-FFF2-40B4-BE49-F238E27FC236}">
                <a16:creationId xmlns:a16="http://schemas.microsoft.com/office/drawing/2014/main" id="{670EE4E9-1CBA-408C-B6B7-3A6D4A530571}"/>
              </a:ext>
            </a:extLst>
          </p:cNvPr>
          <p:cNvSpPr/>
          <p:nvPr/>
        </p:nvSpPr>
        <p:spPr>
          <a:xfrm rot="-6734423" flipV="1">
            <a:off x="5099923" y="2795025"/>
            <a:ext cx="597444" cy="244626"/>
          </a:xfrm>
          <a:custGeom>
            <a:avLst/>
            <a:gdLst/>
            <a:ahLst/>
            <a:cxnLst/>
            <a:rect l="l" t="t" r="r" b="b"/>
            <a:pathLst>
              <a:path w="1510075" h="257971">
                <a:moveTo>
                  <a:pt x="0" y="257971"/>
                </a:moveTo>
                <a:lnTo>
                  <a:pt x="1510074" y="257971"/>
                </a:lnTo>
                <a:lnTo>
                  <a:pt x="1510074" y="0"/>
                </a:lnTo>
                <a:lnTo>
                  <a:pt x="0" y="0"/>
                </a:lnTo>
                <a:lnTo>
                  <a:pt x="0" y="257971"/>
                </a:lnTo>
                <a:close/>
              </a:path>
            </a:pathLst>
          </a:custGeom>
          <a:blipFill>
            <a:blip>
              <a:extLst>
                <a:ext uri="{96DAC541-7B7A-43D3-8B79-37D633B846F1}">
                  <asvg:svgBlip xmlns:asvg="http://schemas.microsoft.com/office/drawing/2016/SVG/main" r:embed="rId5"/>
                </a:ext>
              </a:extLst>
            </a:blip>
            <a:stretch>
              <a:fillRect/>
            </a:stretch>
          </a:blipFill>
        </p:spPr>
      </p:sp>
      <p:sp>
        <p:nvSpPr>
          <p:cNvPr id="24" name="Freeform 22">
            <a:extLst>
              <a:ext uri="{FF2B5EF4-FFF2-40B4-BE49-F238E27FC236}">
                <a16:creationId xmlns:a16="http://schemas.microsoft.com/office/drawing/2014/main" id="{D95E5D3B-89AC-495C-AE24-CD303250B03E}"/>
              </a:ext>
            </a:extLst>
          </p:cNvPr>
          <p:cNvSpPr/>
          <p:nvPr/>
        </p:nvSpPr>
        <p:spPr>
          <a:xfrm rot="141101" flipH="1">
            <a:off x="2910777" y="4194475"/>
            <a:ext cx="1656409" cy="118061"/>
          </a:xfrm>
          <a:custGeom>
            <a:avLst/>
            <a:gdLst/>
            <a:ahLst/>
            <a:cxnLst/>
            <a:rect l="l" t="t" r="r" b="b"/>
            <a:pathLst>
              <a:path w="1746772" h="298407">
                <a:moveTo>
                  <a:pt x="1746772" y="0"/>
                </a:moveTo>
                <a:lnTo>
                  <a:pt x="0" y="0"/>
                </a:lnTo>
                <a:lnTo>
                  <a:pt x="0" y="298407"/>
                </a:lnTo>
                <a:lnTo>
                  <a:pt x="1746772" y="298407"/>
                </a:lnTo>
                <a:lnTo>
                  <a:pt x="1746772"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sp>
      <p:sp>
        <p:nvSpPr>
          <p:cNvPr id="25" name="Freeform 23">
            <a:extLst>
              <a:ext uri="{FF2B5EF4-FFF2-40B4-BE49-F238E27FC236}">
                <a16:creationId xmlns:a16="http://schemas.microsoft.com/office/drawing/2014/main" id="{E99D4531-52FF-4AA7-92BC-D6FABF179A26}"/>
              </a:ext>
            </a:extLst>
          </p:cNvPr>
          <p:cNvSpPr/>
          <p:nvPr/>
        </p:nvSpPr>
        <p:spPr>
          <a:xfrm rot="-4550805" flipH="1">
            <a:off x="5001583" y="5629042"/>
            <a:ext cx="691090" cy="282970"/>
          </a:xfrm>
          <a:custGeom>
            <a:avLst/>
            <a:gdLst/>
            <a:ahLst/>
            <a:cxnLst/>
            <a:rect l="l" t="t" r="r" b="b"/>
            <a:pathLst>
              <a:path w="1746772" h="298407">
                <a:moveTo>
                  <a:pt x="1746773" y="0"/>
                </a:moveTo>
                <a:lnTo>
                  <a:pt x="0" y="0"/>
                </a:lnTo>
                <a:lnTo>
                  <a:pt x="0" y="298407"/>
                </a:lnTo>
                <a:lnTo>
                  <a:pt x="1746773" y="298407"/>
                </a:lnTo>
                <a:lnTo>
                  <a:pt x="1746773"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4">
            <a:extLst>
              <a:ext uri="{FF2B5EF4-FFF2-40B4-BE49-F238E27FC236}">
                <a16:creationId xmlns:a16="http://schemas.microsoft.com/office/drawing/2014/main" id="{7E59316B-E3FE-447C-8BC3-4F1BA85A627D}"/>
              </a:ext>
            </a:extLst>
          </p:cNvPr>
          <p:cNvSpPr/>
          <p:nvPr/>
        </p:nvSpPr>
        <p:spPr>
          <a:xfrm rot="1249440" flipH="1">
            <a:off x="3259259" y="3194517"/>
            <a:ext cx="1656409" cy="118061"/>
          </a:xfrm>
          <a:custGeom>
            <a:avLst/>
            <a:gdLst/>
            <a:ahLst/>
            <a:cxnLst/>
            <a:rect l="l" t="t" r="r" b="b"/>
            <a:pathLst>
              <a:path w="1746772" h="298407">
                <a:moveTo>
                  <a:pt x="1746772" y="0"/>
                </a:moveTo>
                <a:lnTo>
                  <a:pt x="0" y="0"/>
                </a:lnTo>
                <a:lnTo>
                  <a:pt x="0" y="298407"/>
                </a:lnTo>
                <a:lnTo>
                  <a:pt x="1746772" y="298407"/>
                </a:lnTo>
                <a:lnTo>
                  <a:pt x="1746772"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sp>
    </p:spTree>
    <p:extLst>
      <p:ext uri="{BB962C8B-B14F-4D97-AF65-F5344CB8AC3E}">
        <p14:creationId xmlns:p14="http://schemas.microsoft.com/office/powerpoint/2010/main" val="1446286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dirty="0"/>
              <a:t>學習活動一</a:t>
            </a:r>
            <a:br>
              <a:rPr lang="en-US" altLang="zh-TW" dirty="0"/>
            </a:br>
            <a:r>
              <a:rPr lang="zh-TW" altLang="en-US" sz="2800" dirty="0"/>
              <a:t>「</a:t>
            </a:r>
            <a:r>
              <a:rPr lang="zh-TW" altLang="en-US" dirty="0"/>
              <a:t>我和大自然和諧共生</a:t>
            </a:r>
            <a:r>
              <a:rPr lang="zh-TW" altLang="en-US" sz="2800" dirty="0"/>
              <a:t>」</a:t>
            </a:r>
            <a:endParaRPr lang="zh-TW" altLang="en-US"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4357794"/>
          </a:xfrm>
        </p:spPr>
        <p:txBody>
          <a:bodyPr>
            <a:normAutofit/>
          </a:bodyPr>
          <a:lstStyle/>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大自然為人類提供了哪些珍貴資源呢？</a:t>
            </a:r>
          </a:p>
        </p:txBody>
      </p:sp>
      <p:sp>
        <p:nvSpPr>
          <p:cNvPr id="4" name="Freeform 2">
            <a:extLst>
              <a:ext uri="{FF2B5EF4-FFF2-40B4-BE49-F238E27FC236}">
                <a16:creationId xmlns:a16="http://schemas.microsoft.com/office/drawing/2014/main" id="{B128459F-7037-4E03-9D08-4D93D5E1E16D}"/>
              </a:ext>
            </a:extLst>
          </p:cNvPr>
          <p:cNvSpPr/>
          <p:nvPr/>
        </p:nvSpPr>
        <p:spPr>
          <a:xfrm>
            <a:off x="4324801" y="6181529"/>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39221482-2FF1-4309-95B7-9A0BD1DC1C75}"/>
              </a:ext>
            </a:extLst>
          </p:cNvPr>
          <p:cNvSpPr/>
          <p:nvPr/>
        </p:nvSpPr>
        <p:spPr>
          <a:xfrm>
            <a:off x="4174149" y="2095654"/>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Freeform 4">
            <a:extLst>
              <a:ext uri="{FF2B5EF4-FFF2-40B4-BE49-F238E27FC236}">
                <a16:creationId xmlns:a16="http://schemas.microsoft.com/office/drawing/2014/main" id="{A1C46C6B-80E7-4917-B189-4124E503B212}"/>
              </a:ext>
            </a:extLst>
          </p:cNvPr>
          <p:cNvSpPr/>
          <p:nvPr/>
        </p:nvSpPr>
        <p:spPr>
          <a:xfrm>
            <a:off x="1763906" y="2502013"/>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8" name="Freeform 5">
            <a:extLst>
              <a:ext uri="{FF2B5EF4-FFF2-40B4-BE49-F238E27FC236}">
                <a16:creationId xmlns:a16="http://schemas.microsoft.com/office/drawing/2014/main" id="{1ECE1923-DAB8-46DC-9105-F4DE6170E0E6}"/>
              </a:ext>
            </a:extLst>
          </p:cNvPr>
          <p:cNvSpPr/>
          <p:nvPr/>
        </p:nvSpPr>
        <p:spPr>
          <a:xfrm>
            <a:off x="1599628" y="5820953"/>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9" name="Freeform 6">
            <a:extLst>
              <a:ext uri="{FF2B5EF4-FFF2-40B4-BE49-F238E27FC236}">
                <a16:creationId xmlns:a16="http://schemas.microsoft.com/office/drawing/2014/main" id="{AE876488-C16C-4DC5-875F-A53DA5E03C30}"/>
              </a:ext>
            </a:extLst>
          </p:cNvPr>
          <p:cNvSpPr/>
          <p:nvPr/>
        </p:nvSpPr>
        <p:spPr>
          <a:xfrm>
            <a:off x="1157475" y="4033361"/>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0" name="Freeform 7">
            <a:extLst>
              <a:ext uri="{FF2B5EF4-FFF2-40B4-BE49-F238E27FC236}">
                <a16:creationId xmlns:a16="http://schemas.microsoft.com/office/drawing/2014/main" id="{CA68F678-8751-40E4-9B93-3A1C3BEE6C48}"/>
              </a:ext>
            </a:extLst>
          </p:cNvPr>
          <p:cNvSpPr/>
          <p:nvPr/>
        </p:nvSpPr>
        <p:spPr>
          <a:xfrm>
            <a:off x="7270967" y="2120477"/>
            <a:ext cx="1364441" cy="498892"/>
          </a:xfrm>
          <a:custGeom>
            <a:avLst/>
            <a:gdLst/>
            <a:ahLst/>
            <a:cxnLst/>
            <a:rect l="l" t="t" r="r" b="b"/>
            <a:pathLst>
              <a:path w="1438876" h="1260979">
                <a:moveTo>
                  <a:pt x="0" y="0"/>
                </a:moveTo>
                <a:lnTo>
                  <a:pt x="1438876" y="0"/>
                </a:lnTo>
                <a:lnTo>
                  <a:pt x="1438876"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1" name="Freeform 8">
            <a:extLst>
              <a:ext uri="{FF2B5EF4-FFF2-40B4-BE49-F238E27FC236}">
                <a16:creationId xmlns:a16="http://schemas.microsoft.com/office/drawing/2014/main" id="{E6CC4DDE-6218-4EAA-B34F-CFCCD8F3CDFB}"/>
              </a:ext>
            </a:extLst>
          </p:cNvPr>
          <p:cNvSpPr/>
          <p:nvPr/>
        </p:nvSpPr>
        <p:spPr>
          <a:xfrm>
            <a:off x="9443178" y="2345100"/>
            <a:ext cx="1364441" cy="498892"/>
          </a:xfrm>
          <a:custGeom>
            <a:avLst/>
            <a:gdLst/>
            <a:ahLst/>
            <a:cxnLst/>
            <a:rect l="l" t="t" r="r" b="b"/>
            <a:pathLst>
              <a:path w="1438876" h="1260979">
                <a:moveTo>
                  <a:pt x="0" y="0"/>
                </a:moveTo>
                <a:lnTo>
                  <a:pt x="1438876" y="0"/>
                </a:lnTo>
                <a:lnTo>
                  <a:pt x="1438876" y="1260978"/>
                </a:lnTo>
                <a:lnTo>
                  <a:pt x="0" y="126097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2" name="Freeform 9">
            <a:extLst>
              <a:ext uri="{FF2B5EF4-FFF2-40B4-BE49-F238E27FC236}">
                <a16:creationId xmlns:a16="http://schemas.microsoft.com/office/drawing/2014/main" id="{0BE47772-39C5-41E2-9D15-04545C98E754}"/>
              </a:ext>
            </a:extLst>
          </p:cNvPr>
          <p:cNvSpPr/>
          <p:nvPr/>
        </p:nvSpPr>
        <p:spPr>
          <a:xfrm>
            <a:off x="9670084" y="3997204"/>
            <a:ext cx="1364441" cy="498892"/>
          </a:xfrm>
          <a:custGeom>
            <a:avLst/>
            <a:gdLst/>
            <a:ahLst/>
            <a:cxnLst/>
            <a:rect l="l" t="t" r="r" b="b"/>
            <a:pathLst>
              <a:path w="1438876" h="1260979">
                <a:moveTo>
                  <a:pt x="0" y="0"/>
                </a:moveTo>
                <a:lnTo>
                  <a:pt x="1438876" y="0"/>
                </a:lnTo>
                <a:lnTo>
                  <a:pt x="1438876" y="1260978"/>
                </a:lnTo>
                <a:lnTo>
                  <a:pt x="0" y="126097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3" name="Freeform 10">
            <a:extLst>
              <a:ext uri="{FF2B5EF4-FFF2-40B4-BE49-F238E27FC236}">
                <a16:creationId xmlns:a16="http://schemas.microsoft.com/office/drawing/2014/main" id="{1FB5061A-F502-401C-838D-31A96B991FA6}"/>
              </a:ext>
            </a:extLst>
          </p:cNvPr>
          <p:cNvSpPr/>
          <p:nvPr/>
        </p:nvSpPr>
        <p:spPr>
          <a:xfrm>
            <a:off x="9141423" y="5475766"/>
            <a:ext cx="1364441" cy="498892"/>
          </a:xfrm>
          <a:custGeom>
            <a:avLst/>
            <a:gdLst/>
            <a:ahLst/>
            <a:cxnLst/>
            <a:rect l="l" t="t" r="r" b="b"/>
            <a:pathLst>
              <a:path w="1438876" h="1260979">
                <a:moveTo>
                  <a:pt x="0" y="0"/>
                </a:moveTo>
                <a:lnTo>
                  <a:pt x="1438877" y="0"/>
                </a:lnTo>
                <a:lnTo>
                  <a:pt x="1438877" y="1260979"/>
                </a:lnTo>
                <a:lnTo>
                  <a:pt x="0" y="126097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4" name="Freeform 11">
            <a:extLst>
              <a:ext uri="{FF2B5EF4-FFF2-40B4-BE49-F238E27FC236}">
                <a16:creationId xmlns:a16="http://schemas.microsoft.com/office/drawing/2014/main" id="{01E5BCA3-CF6A-42D3-8CB6-A62893721764}"/>
              </a:ext>
            </a:extLst>
          </p:cNvPr>
          <p:cNvSpPr/>
          <p:nvPr/>
        </p:nvSpPr>
        <p:spPr>
          <a:xfrm>
            <a:off x="6759804" y="6165862"/>
            <a:ext cx="1364441" cy="498892"/>
          </a:xfrm>
          <a:custGeom>
            <a:avLst/>
            <a:gdLst/>
            <a:ahLst/>
            <a:cxnLst/>
            <a:rect l="l" t="t" r="r" b="b"/>
            <a:pathLst>
              <a:path w="1438876" h="1260979">
                <a:moveTo>
                  <a:pt x="0" y="0"/>
                </a:moveTo>
                <a:lnTo>
                  <a:pt x="1438876" y="0"/>
                </a:lnTo>
                <a:lnTo>
                  <a:pt x="1438876" y="1260978"/>
                </a:lnTo>
                <a:lnTo>
                  <a:pt x="0" y="1260978"/>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15" name="Freeform 12">
            <a:extLst>
              <a:ext uri="{FF2B5EF4-FFF2-40B4-BE49-F238E27FC236}">
                <a16:creationId xmlns:a16="http://schemas.microsoft.com/office/drawing/2014/main" id="{9A0FB1DC-41C5-4947-BFD5-566DE3801856}"/>
              </a:ext>
            </a:extLst>
          </p:cNvPr>
          <p:cNvSpPr/>
          <p:nvPr/>
        </p:nvSpPr>
        <p:spPr>
          <a:xfrm>
            <a:off x="5059598" y="3045203"/>
            <a:ext cx="2382427" cy="2397968"/>
          </a:xfrm>
          <a:custGeom>
            <a:avLst/>
            <a:gdLst/>
            <a:ahLst/>
            <a:cxnLst/>
            <a:rect l="l" t="t" r="r" b="b"/>
            <a:pathLst>
              <a:path w="2382427" h="2397968">
                <a:moveTo>
                  <a:pt x="0" y="0"/>
                </a:moveTo>
                <a:lnTo>
                  <a:pt x="2382427" y="0"/>
                </a:lnTo>
                <a:lnTo>
                  <a:pt x="2382427" y="2397968"/>
                </a:lnTo>
                <a:lnTo>
                  <a:pt x="0" y="2397968"/>
                </a:lnTo>
                <a:lnTo>
                  <a:pt x="0" y="0"/>
                </a:lnTo>
                <a:close/>
              </a:path>
            </a:pathLst>
          </a:custGeom>
          <a:blipFill>
            <a:blip r:embed="rId4"/>
            <a:stretch>
              <a:fillRect l="-1524" r="-1524"/>
            </a:stretch>
          </a:blipFill>
        </p:spPr>
      </p:sp>
      <p:sp>
        <p:nvSpPr>
          <p:cNvPr id="16" name="Freeform 13">
            <a:extLst>
              <a:ext uri="{FF2B5EF4-FFF2-40B4-BE49-F238E27FC236}">
                <a16:creationId xmlns:a16="http://schemas.microsoft.com/office/drawing/2014/main" id="{4F25CCB2-E9AE-4051-9858-F8016B2C0192}"/>
              </a:ext>
            </a:extLst>
          </p:cNvPr>
          <p:cNvSpPr/>
          <p:nvPr/>
        </p:nvSpPr>
        <p:spPr>
          <a:xfrm rot="-3695925">
            <a:off x="6802354" y="2730133"/>
            <a:ext cx="547752" cy="224280"/>
          </a:xfrm>
          <a:custGeom>
            <a:avLst/>
            <a:gdLst/>
            <a:ahLst/>
            <a:cxnLst/>
            <a:rect l="l" t="t" r="r" b="b"/>
            <a:pathLst>
              <a:path w="1384477" h="236515">
                <a:moveTo>
                  <a:pt x="0" y="0"/>
                </a:moveTo>
                <a:lnTo>
                  <a:pt x="1384477" y="0"/>
                </a:lnTo>
                <a:lnTo>
                  <a:pt x="1384477" y="236515"/>
                </a:lnTo>
                <a:lnTo>
                  <a:pt x="0" y="236515"/>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8" name="Freeform 16">
            <a:extLst>
              <a:ext uri="{FF2B5EF4-FFF2-40B4-BE49-F238E27FC236}">
                <a16:creationId xmlns:a16="http://schemas.microsoft.com/office/drawing/2014/main" id="{F2EC7F09-C9CD-4369-A206-ACED3003BE85}"/>
              </a:ext>
            </a:extLst>
          </p:cNvPr>
          <p:cNvSpPr/>
          <p:nvPr/>
        </p:nvSpPr>
        <p:spPr>
          <a:xfrm rot="-1628717">
            <a:off x="7497007" y="3152049"/>
            <a:ext cx="1656409" cy="118061"/>
          </a:xfrm>
          <a:custGeom>
            <a:avLst/>
            <a:gdLst/>
            <a:ahLst/>
            <a:cxnLst/>
            <a:rect l="l" t="t" r="r" b="b"/>
            <a:pathLst>
              <a:path w="1746772" h="298407">
                <a:moveTo>
                  <a:pt x="0" y="0"/>
                </a:moveTo>
                <a:lnTo>
                  <a:pt x="1746773" y="0"/>
                </a:lnTo>
                <a:lnTo>
                  <a:pt x="1746773" y="298407"/>
                </a:lnTo>
                <a:lnTo>
                  <a:pt x="0" y="298407"/>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9" name="Freeform 17">
            <a:extLst>
              <a:ext uri="{FF2B5EF4-FFF2-40B4-BE49-F238E27FC236}">
                <a16:creationId xmlns:a16="http://schemas.microsoft.com/office/drawing/2014/main" id="{F4D0515C-9269-4EAC-AAE8-1BC01D77ADFD}"/>
              </a:ext>
            </a:extLst>
          </p:cNvPr>
          <p:cNvSpPr/>
          <p:nvPr/>
        </p:nvSpPr>
        <p:spPr>
          <a:xfrm rot="357869">
            <a:off x="7754681" y="4042848"/>
            <a:ext cx="1656409" cy="118061"/>
          </a:xfrm>
          <a:custGeom>
            <a:avLst/>
            <a:gdLst/>
            <a:ahLst/>
            <a:cxnLst/>
            <a:rect l="l" t="t" r="r" b="b"/>
            <a:pathLst>
              <a:path w="1746772" h="298407">
                <a:moveTo>
                  <a:pt x="0" y="0"/>
                </a:moveTo>
                <a:lnTo>
                  <a:pt x="1746772" y="0"/>
                </a:lnTo>
                <a:lnTo>
                  <a:pt x="1746772" y="298407"/>
                </a:lnTo>
                <a:lnTo>
                  <a:pt x="0" y="298407"/>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0" name="Freeform 18">
            <a:extLst>
              <a:ext uri="{FF2B5EF4-FFF2-40B4-BE49-F238E27FC236}">
                <a16:creationId xmlns:a16="http://schemas.microsoft.com/office/drawing/2014/main" id="{02726884-9602-4FAC-BDBB-4D5ECE29151D}"/>
              </a:ext>
            </a:extLst>
          </p:cNvPr>
          <p:cNvSpPr/>
          <p:nvPr/>
        </p:nvSpPr>
        <p:spPr>
          <a:xfrm rot="1657346">
            <a:off x="7552041" y="4951375"/>
            <a:ext cx="1656409" cy="118061"/>
          </a:xfrm>
          <a:custGeom>
            <a:avLst/>
            <a:gdLst/>
            <a:ahLst/>
            <a:cxnLst/>
            <a:rect l="l" t="t" r="r" b="b"/>
            <a:pathLst>
              <a:path w="1746772" h="298407">
                <a:moveTo>
                  <a:pt x="0" y="0"/>
                </a:moveTo>
                <a:lnTo>
                  <a:pt x="1746773" y="0"/>
                </a:lnTo>
                <a:lnTo>
                  <a:pt x="1746773" y="298407"/>
                </a:lnTo>
                <a:lnTo>
                  <a:pt x="0" y="298407"/>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1" name="Freeform 19">
            <a:extLst>
              <a:ext uri="{FF2B5EF4-FFF2-40B4-BE49-F238E27FC236}">
                <a16:creationId xmlns:a16="http://schemas.microsoft.com/office/drawing/2014/main" id="{8DD4B696-989C-4900-9BCC-18B5770A47E5}"/>
              </a:ext>
            </a:extLst>
          </p:cNvPr>
          <p:cNvSpPr/>
          <p:nvPr/>
        </p:nvSpPr>
        <p:spPr>
          <a:xfrm rot="-1974020" flipH="1">
            <a:off x="3209916" y="5298885"/>
            <a:ext cx="1656409" cy="118061"/>
          </a:xfrm>
          <a:custGeom>
            <a:avLst/>
            <a:gdLst/>
            <a:ahLst/>
            <a:cxnLst/>
            <a:rect l="l" t="t" r="r" b="b"/>
            <a:pathLst>
              <a:path w="1746772" h="298407">
                <a:moveTo>
                  <a:pt x="1746772" y="0"/>
                </a:moveTo>
                <a:lnTo>
                  <a:pt x="0" y="0"/>
                </a:lnTo>
                <a:lnTo>
                  <a:pt x="0" y="298407"/>
                </a:lnTo>
                <a:lnTo>
                  <a:pt x="1746772" y="298407"/>
                </a:lnTo>
                <a:lnTo>
                  <a:pt x="1746772"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sp>
      <p:sp>
        <p:nvSpPr>
          <p:cNvPr id="22" name="Freeform 20">
            <a:extLst>
              <a:ext uri="{FF2B5EF4-FFF2-40B4-BE49-F238E27FC236}">
                <a16:creationId xmlns:a16="http://schemas.microsoft.com/office/drawing/2014/main" id="{0715DEC8-EC8E-48D5-84CD-139D8EF04B64}"/>
              </a:ext>
            </a:extLst>
          </p:cNvPr>
          <p:cNvSpPr/>
          <p:nvPr/>
        </p:nvSpPr>
        <p:spPr>
          <a:xfrm rot="4295514">
            <a:off x="6909252" y="5564001"/>
            <a:ext cx="691090" cy="282970"/>
          </a:xfrm>
          <a:custGeom>
            <a:avLst/>
            <a:gdLst/>
            <a:ahLst/>
            <a:cxnLst/>
            <a:rect l="l" t="t" r="r" b="b"/>
            <a:pathLst>
              <a:path w="1746772" h="298407">
                <a:moveTo>
                  <a:pt x="0" y="0"/>
                </a:moveTo>
                <a:lnTo>
                  <a:pt x="1746773" y="0"/>
                </a:lnTo>
                <a:lnTo>
                  <a:pt x="1746773" y="298407"/>
                </a:lnTo>
                <a:lnTo>
                  <a:pt x="0" y="298407"/>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23" name="Freeform 21">
            <a:extLst>
              <a:ext uri="{FF2B5EF4-FFF2-40B4-BE49-F238E27FC236}">
                <a16:creationId xmlns:a16="http://schemas.microsoft.com/office/drawing/2014/main" id="{670EE4E9-1CBA-408C-B6B7-3A6D4A530571}"/>
              </a:ext>
            </a:extLst>
          </p:cNvPr>
          <p:cNvSpPr/>
          <p:nvPr/>
        </p:nvSpPr>
        <p:spPr>
          <a:xfrm rot="-6734423" flipV="1">
            <a:off x="5099923" y="2795025"/>
            <a:ext cx="597444" cy="244626"/>
          </a:xfrm>
          <a:custGeom>
            <a:avLst/>
            <a:gdLst/>
            <a:ahLst/>
            <a:cxnLst/>
            <a:rect l="l" t="t" r="r" b="b"/>
            <a:pathLst>
              <a:path w="1510075" h="257971">
                <a:moveTo>
                  <a:pt x="0" y="257971"/>
                </a:moveTo>
                <a:lnTo>
                  <a:pt x="1510074" y="257971"/>
                </a:lnTo>
                <a:lnTo>
                  <a:pt x="1510074" y="0"/>
                </a:lnTo>
                <a:lnTo>
                  <a:pt x="0" y="0"/>
                </a:lnTo>
                <a:lnTo>
                  <a:pt x="0" y="257971"/>
                </a:lnTo>
                <a:close/>
              </a:path>
            </a:pathLst>
          </a:custGeom>
          <a:blipFill>
            <a:blip>
              <a:extLst>
                <a:ext uri="{96DAC541-7B7A-43D3-8B79-37D633B846F1}">
                  <asvg:svgBlip xmlns:asvg="http://schemas.microsoft.com/office/drawing/2016/SVG/main" r:embed="rId5"/>
                </a:ext>
              </a:extLst>
            </a:blip>
            <a:stretch>
              <a:fillRect/>
            </a:stretch>
          </a:blipFill>
        </p:spPr>
      </p:sp>
      <p:sp>
        <p:nvSpPr>
          <p:cNvPr id="24" name="Freeform 22">
            <a:extLst>
              <a:ext uri="{FF2B5EF4-FFF2-40B4-BE49-F238E27FC236}">
                <a16:creationId xmlns:a16="http://schemas.microsoft.com/office/drawing/2014/main" id="{D95E5D3B-89AC-495C-AE24-CD303250B03E}"/>
              </a:ext>
            </a:extLst>
          </p:cNvPr>
          <p:cNvSpPr/>
          <p:nvPr/>
        </p:nvSpPr>
        <p:spPr>
          <a:xfrm rot="141101" flipH="1">
            <a:off x="2910777" y="4194475"/>
            <a:ext cx="1656409" cy="118061"/>
          </a:xfrm>
          <a:custGeom>
            <a:avLst/>
            <a:gdLst/>
            <a:ahLst/>
            <a:cxnLst/>
            <a:rect l="l" t="t" r="r" b="b"/>
            <a:pathLst>
              <a:path w="1746772" h="298407">
                <a:moveTo>
                  <a:pt x="1746772" y="0"/>
                </a:moveTo>
                <a:lnTo>
                  <a:pt x="0" y="0"/>
                </a:lnTo>
                <a:lnTo>
                  <a:pt x="0" y="298407"/>
                </a:lnTo>
                <a:lnTo>
                  <a:pt x="1746772" y="298407"/>
                </a:lnTo>
                <a:lnTo>
                  <a:pt x="1746772"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sp>
      <p:sp>
        <p:nvSpPr>
          <p:cNvPr id="25" name="Freeform 23">
            <a:extLst>
              <a:ext uri="{FF2B5EF4-FFF2-40B4-BE49-F238E27FC236}">
                <a16:creationId xmlns:a16="http://schemas.microsoft.com/office/drawing/2014/main" id="{E99D4531-52FF-4AA7-92BC-D6FABF179A26}"/>
              </a:ext>
            </a:extLst>
          </p:cNvPr>
          <p:cNvSpPr/>
          <p:nvPr/>
        </p:nvSpPr>
        <p:spPr>
          <a:xfrm rot="-4550805" flipH="1">
            <a:off x="5001583" y="5629042"/>
            <a:ext cx="691090" cy="282970"/>
          </a:xfrm>
          <a:custGeom>
            <a:avLst/>
            <a:gdLst/>
            <a:ahLst/>
            <a:cxnLst/>
            <a:rect l="l" t="t" r="r" b="b"/>
            <a:pathLst>
              <a:path w="1746772" h="298407">
                <a:moveTo>
                  <a:pt x="1746773" y="0"/>
                </a:moveTo>
                <a:lnTo>
                  <a:pt x="0" y="0"/>
                </a:lnTo>
                <a:lnTo>
                  <a:pt x="0" y="298407"/>
                </a:lnTo>
                <a:lnTo>
                  <a:pt x="1746773" y="298407"/>
                </a:lnTo>
                <a:lnTo>
                  <a:pt x="1746773"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sp>
      <p:sp>
        <p:nvSpPr>
          <p:cNvPr id="26" name="Freeform 24">
            <a:extLst>
              <a:ext uri="{FF2B5EF4-FFF2-40B4-BE49-F238E27FC236}">
                <a16:creationId xmlns:a16="http://schemas.microsoft.com/office/drawing/2014/main" id="{7E59316B-E3FE-447C-8BC3-4F1BA85A627D}"/>
              </a:ext>
            </a:extLst>
          </p:cNvPr>
          <p:cNvSpPr/>
          <p:nvPr/>
        </p:nvSpPr>
        <p:spPr>
          <a:xfrm rot="1249440" flipH="1">
            <a:off x="3259259" y="3194517"/>
            <a:ext cx="1656409" cy="118061"/>
          </a:xfrm>
          <a:custGeom>
            <a:avLst/>
            <a:gdLst/>
            <a:ahLst/>
            <a:cxnLst/>
            <a:rect l="l" t="t" r="r" b="b"/>
            <a:pathLst>
              <a:path w="1746772" h="298407">
                <a:moveTo>
                  <a:pt x="1746772" y="0"/>
                </a:moveTo>
                <a:lnTo>
                  <a:pt x="0" y="0"/>
                </a:lnTo>
                <a:lnTo>
                  <a:pt x="0" y="298407"/>
                </a:lnTo>
                <a:lnTo>
                  <a:pt x="1746772" y="298407"/>
                </a:lnTo>
                <a:lnTo>
                  <a:pt x="1746772"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sp>
      <p:sp>
        <p:nvSpPr>
          <p:cNvPr id="27" name="TextBox 25">
            <a:extLst>
              <a:ext uri="{FF2B5EF4-FFF2-40B4-BE49-F238E27FC236}">
                <a16:creationId xmlns:a16="http://schemas.microsoft.com/office/drawing/2014/main" id="{E8444D7A-811C-41B6-A672-800485F796C9}"/>
              </a:ext>
            </a:extLst>
          </p:cNvPr>
          <p:cNvSpPr txBox="1"/>
          <p:nvPr/>
        </p:nvSpPr>
        <p:spPr>
          <a:xfrm>
            <a:off x="4302128" y="2082528"/>
            <a:ext cx="1141638" cy="374077"/>
          </a:xfrm>
          <a:prstGeom prst="rect">
            <a:avLst/>
          </a:prstGeom>
        </p:spPr>
        <p:txBody>
          <a:bodyPr wrap="square" lIns="0" tIns="0" rIns="0" bIns="0" rtlCol="0" anchor="t">
            <a:spAutoFit/>
          </a:bodyPr>
          <a:lstStyle/>
          <a:p>
            <a:pPr algn="ctr">
              <a:lnSpc>
                <a:spcPts val="3360"/>
              </a:lnSpc>
              <a:spcBef>
                <a:spcPct val="0"/>
              </a:spcBef>
            </a:pPr>
            <a:r>
              <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rPr>
              <a:t>生物棲息地</a:t>
            </a:r>
          </a:p>
        </p:txBody>
      </p:sp>
      <p:sp>
        <p:nvSpPr>
          <p:cNvPr id="28" name="TextBox 26">
            <a:extLst>
              <a:ext uri="{FF2B5EF4-FFF2-40B4-BE49-F238E27FC236}">
                <a16:creationId xmlns:a16="http://schemas.microsoft.com/office/drawing/2014/main" id="{C0584817-C086-4B75-8C89-0AD5E96C2BF2}"/>
              </a:ext>
            </a:extLst>
          </p:cNvPr>
          <p:cNvSpPr txBox="1"/>
          <p:nvPr/>
        </p:nvSpPr>
        <p:spPr>
          <a:xfrm>
            <a:off x="7648387" y="2127328"/>
            <a:ext cx="609600" cy="374077"/>
          </a:xfrm>
          <a:prstGeom prst="rect">
            <a:avLst/>
          </a:prstGeom>
        </p:spPr>
        <p:txBody>
          <a:bodyPr lIns="0" tIns="0" rIns="0" bIns="0" rtlCol="0" anchor="t">
            <a:spAutoFit/>
          </a:bodyPr>
          <a:lstStyle/>
          <a:p>
            <a:pPr algn="ctr">
              <a:lnSpc>
                <a:spcPts val="3360"/>
              </a:lnSpc>
              <a:spcBef>
                <a:spcPct val="0"/>
              </a:spcBef>
            </a:pPr>
            <a:r>
              <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rPr>
              <a:t>空氣</a:t>
            </a:r>
          </a:p>
        </p:txBody>
      </p:sp>
      <p:sp>
        <p:nvSpPr>
          <p:cNvPr id="29" name="TextBox 27">
            <a:extLst>
              <a:ext uri="{FF2B5EF4-FFF2-40B4-BE49-F238E27FC236}">
                <a16:creationId xmlns:a16="http://schemas.microsoft.com/office/drawing/2014/main" id="{D9720815-E3EE-402E-9745-02CE0E138E4E}"/>
              </a:ext>
            </a:extLst>
          </p:cNvPr>
          <p:cNvSpPr txBox="1"/>
          <p:nvPr/>
        </p:nvSpPr>
        <p:spPr>
          <a:xfrm>
            <a:off x="9818494" y="2344400"/>
            <a:ext cx="609600" cy="833690"/>
          </a:xfrm>
          <a:prstGeom prst="rect">
            <a:avLst/>
          </a:prstGeom>
        </p:spPr>
        <p:txBody>
          <a:bodyPr lIns="0" tIns="0" rIns="0" bIns="0" rtlCol="0" anchor="t">
            <a:spAutoFit/>
          </a:bodyPr>
          <a:lstStyle/>
          <a:p>
            <a:pPr algn="ctr">
              <a:lnSpc>
                <a:spcPts val="3360"/>
              </a:lnSpc>
            </a:pPr>
            <a:r>
              <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rPr>
              <a:t>食物</a:t>
            </a:r>
          </a:p>
          <a:p>
            <a:pPr algn="ctr">
              <a:lnSpc>
                <a:spcPts val="3360"/>
              </a:lnSpc>
              <a:spcBef>
                <a:spcPct val="0"/>
              </a:spcBef>
            </a:pPr>
            <a:endPar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endParaRPr>
          </a:p>
        </p:txBody>
      </p:sp>
      <p:sp>
        <p:nvSpPr>
          <p:cNvPr id="30" name="TextBox 28">
            <a:extLst>
              <a:ext uri="{FF2B5EF4-FFF2-40B4-BE49-F238E27FC236}">
                <a16:creationId xmlns:a16="http://schemas.microsoft.com/office/drawing/2014/main" id="{2903D450-1C59-4B7E-8F65-9EB303CB8BC6}"/>
              </a:ext>
            </a:extLst>
          </p:cNvPr>
          <p:cNvSpPr txBox="1"/>
          <p:nvPr/>
        </p:nvSpPr>
        <p:spPr>
          <a:xfrm>
            <a:off x="10041692" y="3997204"/>
            <a:ext cx="609600" cy="833690"/>
          </a:xfrm>
          <a:prstGeom prst="rect">
            <a:avLst/>
          </a:prstGeom>
        </p:spPr>
        <p:txBody>
          <a:bodyPr lIns="0" tIns="0" rIns="0" bIns="0" rtlCol="0" anchor="t">
            <a:spAutoFit/>
          </a:bodyPr>
          <a:lstStyle/>
          <a:p>
            <a:pPr algn="ctr">
              <a:lnSpc>
                <a:spcPts val="3360"/>
              </a:lnSpc>
            </a:pPr>
            <a:r>
              <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rPr>
              <a:t>資源</a:t>
            </a:r>
          </a:p>
          <a:p>
            <a:pPr algn="ctr">
              <a:lnSpc>
                <a:spcPts val="3360"/>
              </a:lnSpc>
              <a:spcBef>
                <a:spcPct val="0"/>
              </a:spcBef>
            </a:pPr>
            <a:endPar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endParaRPr>
          </a:p>
        </p:txBody>
      </p:sp>
      <p:sp>
        <p:nvSpPr>
          <p:cNvPr id="31" name="TextBox 29">
            <a:extLst>
              <a:ext uri="{FF2B5EF4-FFF2-40B4-BE49-F238E27FC236}">
                <a16:creationId xmlns:a16="http://schemas.microsoft.com/office/drawing/2014/main" id="{C73A7221-06F6-4C4D-B4E6-CE33ED4AB1A3}"/>
              </a:ext>
            </a:extLst>
          </p:cNvPr>
          <p:cNvSpPr txBox="1"/>
          <p:nvPr/>
        </p:nvSpPr>
        <p:spPr>
          <a:xfrm>
            <a:off x="9536234" y="5468897"/>
            <a:ext cx="609600" cy="833690"/>
          </a:xfrm>
          <a:prstGeom prst="rect">
            <a:avLst/>
          </a:prstGeom>
        </p:spPr>
        <p:txBody>
          <a:bodyPr lIns="0" tIns="0" rIns="0" bIns="0" rtlCol="0" anchor="t">
            <a:spAutoFit/>
          </a:bodyPr>
          <a:lstStyle/>
          <a:p>
            <a:pPr algn="ctr">
              <a:lnSpc>
                <a:spcPts val="3360"/>
              </a:lnSpc>
            </a:pPr>
            <a:r>
              <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rPr>
              <a:t>養份</a:t>
            </a:r>
          </a:p>
          <a:p>
            <a:pPr algn="ctr">
              <a:lnSpc>
                <a:spcPts val="3360"/>
              </a:lnSpc>
              <a:spcBef>
                <a:spcPct val="0"/>
              </a:spcBef>
            </a:pPr>
            <a:endPar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endParaRPr>
          </a:p>
        </p:txBody>
      </p:sp>
      <p:sp>
        <p:nvSpPr>
          <p:cNvPr id="32" name="TextBox 30">
            <a:extLst>
              <a:ext uri="{FF2B5EF4-FFF2-40B4-BE49-F238E27FC236}">
                <a16:creationId xmlns:a16="http://schemas.microsoft.com/office/drawing/2014/main" id="{8804E273-85ED-4DBE-971C-AE9415D3B42E}"/>
              </a:ext>
            </a:extLst>
          </p:cNvPr>
          <p:cNvSpPr txBox="1"/>
          <p:nvPr/>
        </p:nvSpPr>
        <p:spPr>
          <a:xfrm>
            <a:off x="6641380" y="6182321"/>
            <a:ext cx="1701941" cy="374077"/>
          </a:xfrm>
          <a:prstGeom prst="rect">
            <a:avLst/>
          </a:prstGeom>
        </p:spPr>
        <p:txBody>
          <a:bodyPr wrap="square" lIns="0" tIns="0" rIns="0" bIns="0" rtlCol="0" anchor="t">
            <a:spAutoFit/>
          </a:bodyPr>
          <a:lstStyle/>
          <a:p>
            <a:pPr algn="ctr">
              <a:lnSpc>
                <a:spcPts val="3360"/>
              </a:lnSpc>
            </a:pPr>
            <a:r>
              <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rPr>
              <a:t>身心靈健康</a:t>
            </a:r>
          </a:p>
        </p:txBody>
      </p:sp>
      <p:sp>
        <p:nvSpPr>
          <p:cNvPr id="33" name="TextBox 31">
            <a:extLst>
              <a:ext uri="{FF2B5EF4-FFF2-40B4-BE49-F238E27FC236}">
                <a16:creationId xmlns:a16="http://schemas.microsoft.com/office/drawing/2014/main" id="{F042E645-9EB8-4962-ABDB-C72EA44ECA9C}"/>
              </a:ext>
            </a:extLst>
          </p:cNvPr>
          <p:cNvSpPr txBox="1"/>
          <p:nvPr/>
        </p:nvSpPr>
        <p:spPr>
          <a:xfrm>
            <a:off x="4406276" y="6182321"/>
            <a:ext cx="1219200" cy="374077"/>
          </a:xfrm>
          <a:prstGeom prst="rect">
            <a:avLst/>
          </a:prstGeom>
        </p:spPr>
        <p:txBody>
          <a:bodyPr lIns="0" tIns="0" rIns="0" bIns="0" rtlCol="0" anchor="t">
            <a:spAutoFit/>
          </a:bodyPr>
          <a:lstStyle/>
          <a:p>
            <a:pPr algn="ctr">
              <a:lnSpc>
                <a:spcPts val="3360"/>
              </a:lnSpc>
              <a:spcBef>
                <a:spcPct val="0"/>
              </a:spcBef>
            </a:pPr>
            <a:r>
              <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rPr>
              <a:t>優美風景</a:t>
            </a:r>
          </a:p>
        </p:txBody>
      </p:sp>
      <p:sp>
        <p:nvSpPr>
          <p:cNvPr id="34" name="TextBox 32">
            <a:extLst>
              <a:ext uri="{FF2B5EF4-FFF2-40B4-BE49-F238E27FC236}">
                <a16:creationId xmlns:a16="http://schemas.microsoft.com/office/drawing/2014/main" id="{326BFFDE-59F2-40A0-8B06-CD31F1B92209}"/>
              </a:ext>
            </a:extLst>
          </p:cNvPr>
          <p:cNvSpPr txBox="1"/>
          <p:nvPr/>
        </p:nvSpPr>
        <p:spPr>
          <a:xfrm>
            <a:off x="1958804" y="5823090"/>
            <a:ext cx="609600" cy="833690"/>
          </a:xfrm>
          <a:prstGeom prst="rect">
            <a:avLst/>
          </a:prstGeom>
        </p:spPr>
        <p:txBody>
          <a:bodyPr lIns="0" tIns="0" rIns="0" bIns="0" rtlCol="0" anchor="t">
            <a:spAutoFit/>
          </a:bodyPr>
          <a:lstStyle/>
          <a:p>
            <a:pPr algn="ctr">
              <a:lnSpc>
                <a:spcPts val="3360"/>
              </a:lnSpc>
            </a:pPr>
            <a:r>
              <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rPr>
              <a:t>能源</a:t>
            </a:r>
          </a:p>
          <a:p>
            <a:pPr algn="ctr">
              <a:lnSpc>
                <a:spcPts val="3360"/>
              </a:lnSpc>
              <a:spcBef>
                <a:spcPct val="0"/>
              </a:spcBef>
            </a:pPr>
            <a:endPar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endParaRPr>
          </a:p>
        </p:txBody>
      </p:sp>
      <p:sp>
        <p:nvSpPr>
          <p:cNvPr id="35" name="TextBox 33">
            <a:extLst>
              <a:ext uri="{FF2B5EF4-FFF2-40B4-BE49-F238E27FC236}">
                <a16:creationId xmlns:a16="http://schemas.microsoft.com/office/drawing/2014/main" id="{F1C32F2D-C9CD-44E4-9AB7-6413F1FEA252}"/>
              </a:ext>
            </a:extLst>
          </p:cNvPr>
          <p:cNvSpPr txBox="1"/>
          <p:nvPr/>
        </p:nvSpPr>
        <p:spPr>
          <a:xfrm>
            <a:off x="1230095" y="4033361"/>
            <a:ext cx="1219200" cy="833690"/>
          </a:xfrm>
          <a:prstGeom prst="rect">
            <a:avLst/>
          </a:prstGeom>
        </p:spPr>
        <p:txBody>
          <a:bodyPr lIns="0" tIns="0" rIns="0" bIns="0" rtlCol="0" anchor="t">
            <a:spAutoFit/>
          </a:bodyPr>
          <a:lstStyle/>
          <a:p>
            <a:pPr algn="ctr">
              <a:lnSpc>
                <a:spcPts val="3360"/>
              </a:lnSpc>
            </a:pPr>
            <a:r>
              <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rPr>
              <a:t>調節氣候</a:t>
            </a:r>
          </a:p>
          <a:p>
            <a:pPr algn="ctr">
              <a:lnSpc>
                <a:spcPts val="3360"/>
              </a:lnSpc>
              <a:spcBef>
                <a:spcPct val="0"/>
              </a:spcBef>
            </a:pPr>
            <a:endPar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endParaRPr>
          </a:p>
        </p:txBody>
      </p:sp>
      <p:sp>
        <p:nvSpPr>
          <p:cNvPr id="36" name="TextBox 34">
            <a:extLst>
              <a:ext uri="{FF2B5EF4-FFF2-40B4-BE49-F238E27FC236}">
                <a16:creationId xmlns:a16="http://schemas.microsoft.com/office/drawing/2014/main" id="{A614FD9D-D750-4771-848F-704E084F26F7}"/>
              </a:ext>
            </a:extLst>
          </p:cNvPr>
          <p:cNvSpPr txBox="1"/>
          <p:nvPr/>
        </p:nvSpPr>
        <p:spPr>
          <a:xfrm>
            <a:off x="1581667" y="2512291"/>
            <a:ext cx="1741162" cy="810094"/>
          </a:xfrm>
          <a:prstGeom prst="rect">
            <a:avLst/>
          </a:prstGeom>
        </p:spPr>
        <p:txBody>
          <a:bodyPr wrap="square" lIns="0" tIns="0" rIns="0" bIns="0" rtlCol="0" anchor="t">
            <a:spAutoFit/>
          </a:bodyPr>
          <a:lstStyle/>
          <a:p>
            <a:pPr algn="ctr">
              <a:lnSpc>
                <a:spcPts val="3360"/>
              </a:lnSpc>
            </a:pPr>
            <a:r>
              <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rPr>
              <a:t>生物多樣性</a:t>
            </a:r>
          </a:p>
          <a:p>
            <a:pPr algn="ctr">
              <a:lnSpc>
                <a:spcPts val="3360"/>
              </a:lnSpc>
              <a:spcBef>
                <a:spcPct val="0"/>
              </a:spcBef>
            </a:pPr>
            <a:endParaRPr lang="en-US" sz="1600" dirty="0">
              <a:solidFill>
                <a:srgbClr val="004AAD"/>
              </a:solidFill>
              <a:latin typeface="微軟正黑體" panose="020B0604030504040204" pitchFamily="34" charset="-120"/>
              <a:ea typeface="微軟正黑體" panose="020B0604030504040204" pitchFamily="34" charset="-120"/>
              <a:cs typeface="Noto Sans T Chinese"/>
              <a:sym typeface="Noto Sans T Chinese"/>
            </a:endParaRPr>
          </a:p>
        </p:txBody>
      </p:sp>
      <p:pic>
        <p:nvPicPr>
          <p:cNvPr id="37" name="Picture 11">
            <a:extLst>
              <a:ext uri="{FF2B5EF4-FFF2-40B4-BE49-F238E27FC236}">
                <a16:creationId xmlns:a16="http://schemas.microsoft.com/office/drawing/2014/main" id="{B8510A63-BBDD-4170-8B65-54A594E2CBCC}"/>
              </a:ext>
            </a:extLst>
          </p:cNvPr>
          <p:cNvPicPr>
            <a:picLocks noChangeAspect="1"/>
          </p:cNvPicPr>
          <p:nvPr/>
        </p:nvPicPr>
        <p:blipFill>
          <a:blip r:embed="rId6"/>
          <a:stretch>
            <a:fillRect/>
          </a:stretch>
        </p:blipFill>
        <p:spPr>
          <a:xfrm>
            <a:off x="217133" y="350532"/>
            <a:ext cx="1382495" cy="950777"/>
          </a:xfrm>
          <a:prstGeom prst="rect">
            <a:avLst/>
          </a:prstGeom>
        </p:spPr>
      </p:pic>
      <p:pic>
        <p:nvPicPr>
          <p:cNvPr id="38" name="Picture 12">
            <a:extLst>
              <a:ext uri="{FF2B5EF4-FFF2-40B4-BE49-F238E27FC236}">
                <a16:creationId xmlns:a16="http://schemas.microsoft.com/office/drawing/2014/main" id="{DB67F4FD-40F1-4F36-BCE7-A1B901CDD8EF}"/>
              </a:ext>
            </a:extLst>
          </p:cNvPr>
          <p:cNvPicPr>
            <a:picLocks noChangeAspect="1"/>
          </p:cNvPicPr>
          <p:nvPr/>
        </p:nvPicPr>
        <p:blipFill>
          <a:blip r:embed="rId7"/>
          <a:stretch>
            <a:fillRect/>
          </a:stretch>
        </p:blipFill>
        <p:spPr>
          <a:xfrm>
            <a:off x="10505864" y="2858873"/>
            <a:ext cx="1457267" cy="998855"/>
          </a:xfrm>
          <a:prstGeom prst="rect">
            <a:avLst/>
          </a:prstGeom>
        </p:spPr>
      </p:pic>
    </p:spTree>
    <p:extLst>
      <p:ext uri="{BB962C8B-B14F-4D97-AF65-F5344CB8AC3E}">
        <p14:creationId xmlns:p14="http://schemas.microsoft.com/office/powerpoint/2010/main" val="173710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E68473C-D86F-473F-85F5-86CCA6628E8B}"/>
              </a:ext>
            </a:extLst>
          </p:cNvPr>
          <p:cNvSpPr>
            <a:spLocks noGrp="1"/>
          </p:cNvSpPr>
          <p:nvPr>
            <p:ph type="ctrTitle"/>
          </p:nvPr>
        </p:nvSpPr>
        <p:spPr/>
        <p:txBody>
          <a:bodyPr>
            <a:normAutofit fontScale="90000"/>
          </a:bodyPr>
          <a:lstStyle/>
          <a:p>
            <a:r>
              <a:rPr lang="zh-TW" altLang="en-US" sz="4000" dirty="0">
                <a:solidFill>
                  <a:schemeClr val="bg1"/>
                </a:solidFill>
              </a:rPr>
              <a:t>學習活動二</a:t>
            </a:r>
            <a:br>
              <a:rPr lang="zh-TW" altLang="en-US" sz="4000" dirty="0">
                <a:solidFill>
                  <a:schemeClr val="bg1"/>
                </a:solidFill>
              </a:rPr>
            </a:br>
            <a:r>
              <a:rPr lang="zh-TW" altLang="en-US" sz="4000" dirty="0">
                <a:solidFill>
                  <a:schemeClr val="bg1"/>
                </a:solidFill>
              </a:rPr>
              <a:t>「微行漾起漣漪生，巨浪捲來生態殞」</a:t>
            </a:r>
            <a:endParaRPr lang="en-US" dirty="0">
              <a:solidFill>
                <a:schemeClr val="bg1"/>
              </a:solidFill>
            </a:endParaRPr>
          </a:p>
        </p:txBody>
      </p:sp>
    </p:spTree>
    <p:extLst>
      <p:ext uri="{BB962C8B-B14F-4D97-AF65-F5344CB8AC3E}">
        <p14:creationId xmlns:p14="http://schemas.microsoft.com/office/powerpoint/2010/main" val="288589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780510"/>
          </a:xfrm>
        </p:spPr>
        <p:txBody>
          <a:bodyPr>
            <a:normAutofit/>
          </a:bodyPr>
          <a:lstStyle/>
          <a:p>
            <a:r>
              <a:rPr lang="zh-TW" altLang="en-US" dirty="0"/>
              <a:t>背景資料：綜合新聞報導</a:t>
            </a:r>
            <a:r>
              <a:rPr lang="en-US" altLang="zh-TW" dirty="0"/>
              <a:t>1</a:t>
            </a:r>
            <a:endParaRPr lang="zh-TW" altLang="en-US" dirty="0"/>
          </a:p>
        </p:txBody>
      </p:sp>
      <p:sp>
        <p:nvSpPr>
          <p:cNvPr id="3" name="語音泡泡: 矩形 2">
            <a:extLst>
              <a:ext uri="{FF2B5EF4-FFF2-40B4-BE49-F238E27FC236}">
                <a16:creationId xmlns:a16="http://schemas.microsoft.com/office/drawing/2014/main" id="{DB258DA8-9044-412A-BC38-DF74D0447984}"/>
              </a:ext>
            </a:extLst>
          </p:cNvPr>
          <p:cNvSpPr/>
          <p:nvPr/>
        </p:nvSpPr>
        <p:spPr>
          <a:xfrm>
            <a:off x="6290732" y="1190847"/>
            <a:ext cx="5713425" cy="4913620"/>
          </a:xfrm>
          <a:prstGeom prst="wedgeRectCallout">
            <a:avLst>
              <a:gd name="adj1" fmla="val -56952"/>
              <a:gd name="adj2" fmla="val 4777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zh-TW" altLang="en-US" sz="2800" dirty="0">
                <a:solidFill>
                  <a:schemeClr val="tx1"/>
                </a:solidFill>
                <a:effectLst/>
              </a:rPr>
              <a:t>長假期期間，西貢橋咀洲吸引大量遊客，出現亂拋垃圾、生火、騷擾海洋生物及船隻違規停泊等情況，引起關注。</a:t>
            </a:r>
          </a:p>
          <a:p>
            <a:pPr algn="just"/>
            <a:r>
              <a:rPr lang="zh-TW" altLang="en-US" sz="2800" dirty="0">
                <a:solidFill>
                  <a:schemeClr val="tx1"/>
                </a:solidFill>
                <a:effectLst/>
              </a:rPr>
              <a:t>環境及生態局高度重視，強調貫徹</a:t>
            </a:r>
            <a:r>
              <a:rPr lang="zh-TW" altLang="en-US" sz="2800" b="1" dirty="0">
                <a:solidFill>
                  <a:schemeClr val="tx1"/>
                </a:solidFill>
                <a:effectLst/>
              </a:rPr>
              <a:t>「綠水青山就是金山銀山」</a:t>
            </a:r>
            <a:r>
              <a:rPr lang="zh-TW" altLang="en-US" sz="2800" dirty="0">
                <a:solidFill>
                  <a:schemeClr val="tx1"/>
                </a:solidFill>
                <a:effectLst/>
              </a:rPr>
              <a:t>理念，已聯同漁護署、警方及海事處增加巡邏。局方表示，未來高峰期會加強管理、巡查及交通安排，並檢討承載容量、人流管制及相關法例，</a:t>
            </a:r>
            <a:r>
              <a:rPr lang="zh-TW" altLang="en-US" sz="2800" b="1" dirty="0">
                <a:solidFill>
                  <a:schemeClr val="tx1"/>
                </a:solidFill>
                <a:effectLst/>
              </a:rPr>
              <a:t>平衡生態旅遊與保育</a:t>
            </a:r>
            <a:r>
              <a:rPr lang="zh-TW" altLang="en-US" sz="2800" dirty="0">
                <a:solidFill>
                  <a:schemeClr val="tx1"/>
                </a:solidFill>
                <a:effectLst/>
              </a:rPr>
              <a:t>。</a:t>
            </a:r>
          </a:p>
        </p:txBody>
      </p:sp>
      <p:pic>
        <p:nvPicPr>
          <p:cNvPr id="1026" name="Picture 2">
            <a:extLst>
              <a:ext uri="{FF2B5EF4-FFF2-40B4-BE49-F238E27FC236}">
                <a16:creationId xmlns:a16="http://schemas.microsoft.com/office/drawing/2014/main" id="{6CEE5D9D-99C4-4E24-B6DC-ACD1A7A2B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35" y="1190846"/>
            <a:ext cx="5333831" cy="5333831"/>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F44E1E33-9764-421E-9FED-318ECFF81C4A}"/>
              </a:ext>
            </a:extLst>
          </p:cNvPr>
          <p:cNvSpPr txBox="1"/>
          <p:nvPr/>
        </p:nvSpPr>
        <p:spPr>
          <a:xfrm>
            <a:off x="5985934" y="6328762"/>
            <a:ext cx="6096000" cy="369332"/>
          </a:xfrm>
          <a:prstGeom prst="rect">
            <a:avLst/>
          </a:prstGeom>
          <a:noFill/>
        </p:spPr>
        <p:txBody>
          <a:bodyPr wrap="square">
            <a:spAutoFit/>
          </a:bodyPr>
          <a:lstStyle/>
          <a:p>
            <a:pPr algn="r"/>
            <a:r>
              <a:rPr lang="zh-TW" altLang="en-US" sz="1800" dirty="0"/>
              <a:t>圖片來源：</a:t>
            </a:r>
            <a:r>
              <a:rPr lang="zh-TW" altLang="en-US" dirty="0"/>
              <a:t>漁農自然護理署</a:t>
            </a:r>
            <a:endParaRPr lang="en-US" dirty="0"/>
          </a:p>
        </p:txBody>
      </p:sp>
    </p:spTree>
    <p:extLst>
      <p:ext uri="{BB962C8B-B14F-4D97-AF65-F5344CB8AC3E}">
        <p14:creationId xmlns:p14="http://schemas.microsoft.com/office/powerpoint/2010/main" val="3929064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780510"/>
          </a:xfrm>
        </p:spPr>
        <p:txBody>
          <a:bodyPr>
            <a:normAutofit/>
          </a:bodyPr>
          <a:lstStyle/>
          <a:p>
            <a:r>
              <a:rPr lang="zh-TW" altLang="en-US" dirty="0"/>
              <a:t>背景資料：綜合新聞報導</a:t>
            </a:r>
            <a:r>
              <a:rPr lang="en-US" altLang="zh-TW" dirty="0"/>
              <a:t>2</a:t>
            </a:r>
            <a:endParaRPr lang="zh-TW" altLang="en-US" dirty="0"/>
          </a:p>
        </p:txBody>
      </p:sp>
      <p:sp>
        <p:nvSpPr>
          <p:cNvPr id="3" name="語音泡泡: 矩形 2">
            <a:extLst>
              <a:ext uri="{FF2B5EF4-FFF2-40B4-BE49-F238E27FC236}">
                <a16:creationId xmlns:a16="http://schemas.microsoft.com/office/drawing/2014/main" id="{DB258DA8-9044-412A-BC38-DF74D0447984}"/>
              </a:ext>
            </a:extLst>
          </p:cNvPr>
          <p:cNvSpPr/>
          <p:nvPr/>
        </p:nvSpPr>
        <p:spPr>
          <a:xfrm>
            <a:off x="6206066" y="1190848"/>
            <a:ext cx="5798090" cy="4718886"/>
          </a:xfrm>
          <a:prstGeom prst="wedgeRectCallout">
            <a:avLst>
              <a:gd name="adj1" fmla="val -45690"/>
              <a:gd name="adj2" fmla="val 5699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zh-TW" altLang="en-US" sz="2800" dirty="0">
                <a:solidFill>
                  <a:schemeClr val="tx1"/>
                </a:solidFill>
                <a:effectLst/>
              </a:rPr>
              <a:t>西貢鹹田灣於長假期爆發嚴重生態亂象。大批市民及旅客湧至露營，沙灘及山坡帳篷密布，燈火通明、喧鬧不堪，變成「帳篷海」。</a:t>
            </a:r>
            <a:r>
              <a:rPr lang="zh-TW" altLang="en-US" sz="2800" b="1" dirty="0">
                <a:solidFill>
                  <a:schemeClr val="tx1"/>
                </a:solidFill>
                <a:effectLst/>
              </a:rPr>
              <a:t>營地遍地垃圾，包括膠樽、食物包裝、即棄用品；公廁嚴重淤塞，馬桶遺留排泄物及食物殘渣，洗手盆積滿污泥及牙刷牙膏，衛生惡劣</a:t>
            </a:r>
            <a:r>
              <a:rPr lang="zh-TW" altLang="en-US" sz="2800" dirty="0">
                <a:solidFill>
                  <a:schemeClr val="tx1"/>
                </a:solidFill>
                <a:effectLst/>
              </a:rPr>
              <a:t>。網民批評</a:t>
            </a:r>
            <a:r>
              <a:rPr lang="zh-TW" altLang="en-US" sz="2800" b="1" dirty="0">
                <a:solidFill>
                  <a:schemeClr val="tx1"/>
                </a:solidFill>
                <a:effectLst/>
              </a:rPr>
              <a:t>亂拋垃圾欠缺公民意識</a:t>
            </a:r>
            <a:r>
              <a:rPr lang="zh-TW" altLang="en-US" sz="2800" dirty="0">
                <a:solidFill>
                  <a:schemeClr val="tx1"/>
                </a:solidFill>
                <a:effectLst/>
              </a:rPr>
              <a:t>，促請遊客</a:t>
            </a:r>
            <a:r>
              <a:rPr lang="zh-TW" altLang="en-US" sz="2800" b="1" dirty="0">
                <a:solidFill>
                  <a:schemeClr val="tx1"/>
                </a:solidFill>
                <a:effectLst/>
              </a:rPr>
              <a:t>實行「無痕山野」原則</a:t>
            </a:r>
            <a:r>
              <a:rPr lang="zh-TW" altLang="en-US" sz="2800" dirty="0">
                <a:solidFill>
                  <a:schemeClr val="tx1"/>
                </a:solidFill>
                <a:effectLst/>
              </a:rPr>
              <a:t>。</a:t>
            </a:r>
          </a:p>
        </p:txBody>
      </p:sp>
      <p:pic>
        <p:nvPicPr>
          <p:cNvPr id="2050" name="Picture 2">
            <a:extLst>
              <a:ext uri="{FF2B5EF4-FFF2-40B4-BE49-F238E27FC236}">
                <a16:creationId xmlns:a16="http://schemas.microsoft.com/office/drawing/2014/main" id="{3A4784C7-2722-406C-807E-4E160E7D1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38" y="1190848"/>
            <a:ext cx="5194463" cy="5407248"/>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B847E3F9-24DF-4C78-97A9-4C15496AE087}"/>
              </a:ext>
            </a:extLst>
          </p:cNvPr>
          <p:cNvSpPr txBox="1"/>
          <p:nvPr/>
        </p:nvSpPr>
        <p:spPr>
          <a:xfrm>
            <a:off x="5985934" y="6328762"/>
            <a:ext cx="6096000" cy="369332"/>
          </a:xfrm>
          <a:prstGeom prst="rect">
            <a:avLst/>
          </a:prstGeom>
          <a:noFill/>
        </p:spPr>
        <p:txBody>
          <a:bodyPr wrap="square">
            <a:spAutoFit/>
          </a:bodyPr>
          <a:lstStyle/>
          <a:p>
            <a:pPr algn="r"/>
            <a:r>
              <a:rPr lang="zh-TW" altLang="en-US" sz="1800" dirty="0"/>
              <a:t>圖片來源：</a:t>
            </a:r>
            <a:r>
              <a:rPr lang="zh-TW" altLang="en-US" dirty="0"/>
              <a:t>地理資訊地圖</a:t>
            </a:r>
            <a:endParaRPr lang="en-US" dirty="0"/>
          </a:p>
        </p:txBody>
      </p:sp>
    </p:spTree>
    <p:extLst>
      <p:ext uri="{BB962C8B-B14F-4D97-AF65-F5344CB8AC3E}">
        <p14:creationId xmlns:p14="http://schemas.microsoft.com/office/powerpoint/2010/main" val="62155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dirty="0"/>
              <a:t>學習活動二</a:t>
            </a:r>
            <a:br>
              <a:rPr lang="en-US" altLang="zh-TW" dirty="0"/>
            </a:br>
            <a:r>
              <a:rPr lang="zh-TW" altLang="en-US" dirty="0"/>
              <a:t>「微行漾起漣漪生，巨浪捲來生態殞」</a:t>
            </a:r>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267448"/>
          </a:xfrm>
        </p:spPr>
        <p:txBody>
          <a:bodyPr>
            <a:noAutofit/>
          </a:bodyPr>
          <a:lstStyle/>
          <a:p>
            <a:pPr marL="0" indent="0" algn="l">
              <a:lnSpc>
                <a:spcPct val="150000"/>
              </a:lnSpc>
              <a:buNone/>
            </a:pPr>
            <a:r>
              <a:rPr lang="zh-TW" altLang="en-US" sz="2800" dirty="0">
                <a:latin typeface="微軟正黑體" panose="020B0604030504040204" pitchFamily="34" charset="-120"/>
                <a:ea typeface="微軟正黑體" panose="020B0604030504040204" pitchFamily="34" charset="-120"/>
                <a:sym typeface="Inter Bold"/>
              </a:rPr>
              <a:t>閱讀兩篇新聞報導後，想一想：</a:t>
            </a:r>
            <a:endParaRPr lang="en-US" altLang="zh-TW" sz="2800" dirty="0">
              <a:latin typeface="微軟正黑體" panose="020B0604030504040204" pitchFamily="34" charset="-120"/>
              <a:ea typeface="微軟正黑體" panose="020B0604030504040204" pitchFamily="34" charset="-120"/>
              <a:sym typeface="Inter Bold"/>
            </a:endParaRPr>
          </a:p>
          <a:p>
            <a:pPr marL="571500" indent="-571500" algn="l">
              <a:lnSpc>
                <a:spcPct val="150000"/>
              </a:lnSpc>
              <a:buFont typeface="Arial" panose="020B0604020202020204" pitchFamily="34" charset="0"/>
              <a:buChar char="•"/>
            </a:pPr>
            <a:r>
              <a:rPr lang="zh-TW" altLang="en-US" sz="2800" dirty="0">
                <a:latin typeface="微軟正黑體" panose="020B0604030504040204" pitchFamily="34" charset="-120"/>
                <a:ea typeface="微軟正黑體" panose="020B0604030504040204" pitchFamily="34" charset="-120"/>
                <a:sym typeface="Inter Bold"/>
              </a:rPr>
              <a:t>人類在旅遊及水上活動（如浮潛、燒烤、行沙灘）期間，如果有不當行為，會對海岸及郊野生態帶來甚麼影響？</a:t>
            </a:r>
            <a:endParaRPr lang="en-US" altLang="zh-TW" sz="2800" dirty="0">
              <a:latin typeface="微軟正黑體" panose="020B0604030504040204" pitchFamily="34" charset="-120"/>
              <a:ea typeface="微軟正黑體" panose="020B0604030504040204" pitchFamily="34" charset="-120"/>
              <a:sym typeface="Inter Bold"/>
            </a:endParaRPr>
          </a:p>
          <a:p>
            <a:pPr marL="0" indent="0" algn="l">
              <a:lnSpc>
                <a:spcPct val="150000"/>
              </a:lnSpc>
              <a:buNone/>
            </a:pPr>
            <a:r>
              <a:rPr lang="zh-TW" altLang="en-US" sz="2800" dirty="0">
                <a:latin typeface="微軟正黑體" panose="020B0604030504040204" pitchFamily="34" charset="-120"/>
                <a:ea typeface="微軟正黑體" panose="020B0604030504040204" pitchFamily="34" charset="-120"/>
                <a:sym typeface="Inter Bold"/>
              </a:rPr>
              <a:t>小組活動：</a:t>
            </a:r>
            <a:endParaRPr lang="en-US" altLang="zh-TW" sz="2800" dirty="0">
              <a:latin typeface="微軟正黑體" panose="020B0604030504040204" pitchFamily="34" charset="-120"/>
              <a:ea typeface="微軟正黑體" panose="020B0604030504040204" pitchFamily="34" charset="-120"/>
              <a:sym typeface="Inter Bold"/>
            </a:endParaRPr>
          </a:p>
          <a:p>
            <a:pPr marL="571500" indent="-571500">
              <a:lnSpc>
                <a:spcPct val="150000"/>
              </a:lnSpc>
            </a:pPr>
            <a:r>
              <a:rPr lang="en-US" altLang="zh-TW" sz="2800" dirty="0">
                <a:latin typeface="微軟正黑體" panose="020B0604030504040204" pitchFamily="34" charset="-120"/>
                <a:ea typeface="微軟正黑體" panose="020B0604030504040204" pitchFamily="34" charset="-120"/>
                <a:sym typeface="Inter Bold"/>
              </a:rPr>
              <a:t>4 – 6</a:t>
            </a:r>
            <a:r>
              <a:rPr lang="zh-TW" altLang="en-US" sz="2800" dirty="0">
                <a:latin typeface="微軟正黑體" panose="020B0604030504040204" pitchFamily="34" charset="-120"/>
                <a:ea typeface="微軟正黑體" panose="020B0604030504040204" pitchFamily="34" charset="-120"/>
                <a:sym typeface="Inter Bold"/>
              </a:rPr>
              <a:t>人一組，以「推測後果」思維圖，思考人類不當行為對大自然的</a:t>
            </a:r>
            <a:r>
              <a:rPr lang="zh-TW" altLang="en-US" sz="2800" dirty="0">
                <a:effectLst/>
              </a:rPr>
              <a:t>連鎖後果</a:t>
            </a:r>
          </a:p>
        </p:txBody>
      </p:sp>
    </p:spTree>
    <p:extLst>
      <p:ext uri="{BB962C8B-B14F-4D97-AF65-F5344CB8AC3E}">
        <p14:creationId xmlns:p14="http://schemas.microsoft.com/office/powerpoint/2010/main" val="2413139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dirty="0"/>
              <a:t>學習活動二</a:t>
            </a:r>
            <a:br>
              <a:rPr lang="en-US" altLang="zh-TW" dirty="0"/>
            </a:br>
            <a:r>
              <a:rPr lang="zh-TW" altLang="en-US" dirty="0"/>
              <a:t>「微行漾起漣漪生，巨浪捲來生態殞」</a:t>
            </a:r>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267448"/>
          </a:xfrm>
        </p:spPr>
        <p:txBody>
          <a:bodyPr>
            <a:normAutofit/>
          </a:bodyPr>
          <a:lstStyle/>
          <a:p>
            <a:pPr marL="571500" indent="-571500" algn="l">
              <a:lnSpc>
                <a:spcPct val="150000"/>
              </a:lnSpc>
              <a:buFont typeface="Arial" panose="020B0604020202020204" pitchFamily="34" charset="0"/>
              <a:buChar char="•"/>
            </a:pPr>
            <a:r>
              <a:rPr lang="zh-TW" altLang="en-US" sz="2800" dirty="0"/>
              <a:t>步驟一：每組先在環保重用海報紙或電子白板畫一個大圓圈，寫上主題：「旅遊及水上活動不當行為的連鎖效應」</a:t>
            </a:r>
            <a:endParaRPr lang="en-US" altLang="zh-TW" sz="2800" dirty="0"/>
          </a:p>
          <a:p>
            <a:pPr marL="571500" indent="-571500" algn="l">
              <a:lnSpc>
                <a:spcPct val="150000"/>
              </a:lnSpc>
              <a:buFont typeface="Arial" panose="020B0604020202020204" pitchFamily="34" charset="0"/>
              <a:buChar char="•"/>
            </a:pPr>
            <a:r>
              <a:rPr lang="zh-TW" altLang="en-US" sz="2800" dirty="0"/>
              <a:t>步驟二：在大圓圈外列舉人類在旅遊及水上活動的不當行為，例如：踩踏珊瑚／觸摸海洋生物</a:t>
            </a:r>
            <a:endParaRPr lang="en-US" altLang="zh-TW" sz="2800" dirty="0"/>
          </a:p>
          <a:p>
            <a:pPr marL="571500" indent="-571500">
              <a:lnSpc>
                <a:spcPct val="150000"/>
              </a:lnSpc>
            </a:pPr>
            <a:r>
              <a:rPr lang="zh-TW" altLang="en-US" sz="2800" dirty="0"/>
              <a:t>步驟三：推測後果，向外延伸（類別區分主要後果），再細分層次延伸，以不同顏色代表不同層次：</a:t>
            </a:r>
            <a:endParaRPr lang="en-US" altLang="zh-TW" sz="2800" dirty="0"/>
          </a:p>
          <a:p>
            <a:pPr marL="571500" indent="-571500" algn="l">
              <a:lnSpc>
                <a:spcPct val="150000"/>
              </a:lnSpc>
              <a:buFont typeface="Arial" panose="020B0604020202020204" pitchFamily="34" charset="0"/>
              <a:buChar char="•"/>
            </a:pPr>
            <a:r>
              <a:rPr lang="zh-TW" altLang="en-US" sz="2800" dirty="0">
                <a:solidFill>
                  <a:srgbClr val="FF0000"/>
                </a:solidFill>
              </a:rPr>
              <a:t>紅</a:t>
            </a:r>
            <a:r>
              <a:rPr lang="en-US" altLang="zh-TW" sz="2800" dirty="0">
                <a:solidFill>
                  <a:srgbClr val="FF0000"/>
                </a:solidFill>
              </a:rPr>
              <a:t>=</a:t>
            </a:r>
            <a:r>
              <a:rPr lang="zh-TW" altLang="en-US" sz="2800" dirty="0">
                <a:solidFill>
                  <a:srgbClr val="FF0000"/>
                </a:solidFill>
              </a:rPr>
              <a:t>即時影響</a:t>
            </a:r>
            <a:r>
              <a:rPr lang="zh-TW" altLang="en-US" sz="2800" dirty="0"/>
              <a:t>、</a:t>
            </a:r>
            <a:r>
              <a:rPr lang="zh-TW" altLang="en-US" sz="2800" dirty="0">
                <a:solidFill>
                  <a:schemeClr val="accent1">
                    <a:lumMod val="75000"/>
                  </a:schemeClr>
                </a:solidFill>
              </a:rPr>
              <a:t>橙</a:t>
            </a:r>
            <a:r>
              <a:rPr lang="en-US" altLang="zh-TW" sz="2800" dirty="0">
                <a:solidFill>
                  <a:schemeClr val="accent1">
                    <a:lumMod val="75000"/>
                  </a:schemeClr>
                </a:solidFill>
              </a:rPr>
              <a:t>=</a:t>
            </a:r>
            <a:r>
              <a:rPr lang="zh-TW" altLang="en-US" sz="2800" dirty="0">
                <a:solidFill>
                  <a:schemeClr val="accent1">
                    <a:lumMod val="75000"/>
                  </a:schemeClr>
                </a:solidFill>
              </a:rPr>
              <a:t>中期</a:t>
            </a:r>
            <a:r>
              <a:rPr lang="zh-TW" altLang="en-US" sz="2800" dirty="0"/>
              <a:t>、</a:t>
            </a:r>
            <a:r>
              <a:rPr lang="zh-TW" altLang="en-US" sz="2800" dirty="0">
                <a:solidFill>
                  <a:srgbClr val="0070C0"/>
                </a:solidFill>
              </a:rPr>
              <a:t>藍</a:t>
            </a:r>
            <a:r>
              <a:rPr lang="en-US" altLang="zh-TW" sz="2800" dirty="0">
                <a:solidFill>
                  <a:srgbClr val="0070C0"/>
                </a:solidFill>
              </a:rPr>
              <a:t>=</a:t>
            </a:r>
            <a:r>
              <a:rPr lang="zh-TW" altLang="en-US" sz="2800" dirty="0">
                <a:solidFill>
                  <a:srgbClr val="0070C0"/>
                </a:solidFill>
              </a:rPr>
              <a:t>長期／連鎖</a:t>
            </a:r>
            <a:endParaRPr lang="en-US" altLang="zh-TW" sz="2800" dirty="0">
              <a:solidFill>
                <a:srgbClr val="0070C0"/>
              </a:solidFill>
            </a:endParaRPr>
          </a:p>
        </p:txBody>
      </p:sp>
    </p:spTree>
    <p:extLst>
      <p:ext uri="{BB962C8B-B14F-4D97-AF65-F5344CB8AC3E}">
        <p14:creationId xmlns:p14="http://schemas.microsoft.com/office/powerpoint/2010/main" val="1516289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02019" y="106326"/>
            <a:ext cx="7258391" cy="1030847"/>
          </a:xfrm>
        </p:spPr>
        <p:txBody>
          <a:bodyPr>
            <a:normAutofit fontScale="90000"/>
          </a:bodyPr>
          <a:lstStyle/>
          <a:p>
            <a:r>
              <a:rPr lang="zh-TW" altLang="en-US" sz="2600" dirty="0"/>
              <a:t>學習活動二</a:t>
            </a:r>
            <a:br>
              <a:rPr lang="en-US" altLang="zh-TW" sz="2600" dirty="0"/>
            </a:br>
            <a:r>
              <a:rPr lang="zh-TW" altLang="en-US" sz="2600" dirty="0"/>
              <a:t>「微行漾起漣漪生，巨浪捲來生態殞」（舉隅）</a:t>
            </a:r>
          </a:p>
        </p:txBody>
      </p:sp>
      <p:sp>
        <p:nvSpPr>
          <p:cNvPr id="5" name="橢圓 4">
            <a:extLst>
              <a:ext uri="{FF2B5EF4-FFF2-40B4-BE49-F238E27FC236}">
                <a16:creationId xmlns:a16="http://schemas.microsoft.com/office/drawing/2014/main" id="{3B66E5DD-1073-4C84-95FB-DBD996C909AE}"/>
              </a:ext>
            </a:extLst>
          </p:cNvPr>
          <p:cNvSpPr/>
          <p:nvPr/>
        </p:nvSpPr>
        <p:spPr>
          <a:xfrm>
            <a:off x="3698221" y="1925569"/>
            <a:ext cx="1210296" cy="8987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FF0000"/>
                </a:solidFill>
              </a:rPr>
              <a:t>珊瑚死亡</a:t>
            </a:r>
            <a:endParaRPr lang="en-US" dirty="0"/>
          </a:p>
        </p:txBody>
      </p:sp>
      <p:sp>
        <p:nvSpPr>
          <p:cNvPr id="8" name="橢圓 7">
            <a:extLst>
              <a:ext uri="{FF2B5EF4-FFF2-40B4-BE49-F238E27FC236}">
                <a16:creationId xmlns:a16="http://schemas.microsoft.com/office/drawing/2014/main" id="{B6DA4186-DDF9-48EC-B8DE-5F7A27807E97}"/>
              </a:ext>
            </a:extLst>
          </p:cNvPr>
          <p:cNvSpPr/>
          <p:nvPr/>
        </p:nvSpPr>
        <p:spPr>
          <a:xfrm>
            <a:off x="4881250" y="4203399"/>
            <a:ext cx="1585701" cy="103084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FF0000"/>
                </a:solidFill>
              </a:rPr>
              <a:t>垃圾污染海水</a:t>
            </a:r>
            <a:endParaRPr lang="en-US" dirty="0"/>
          </a:p>
        </p:txBody>
      </p:sp>
      <p:sp>
        <p:nvSpPr>
          <p:cNvPr id="9" name="橢圓 8">
            <a:extLst>
              <a:ext uri="{FF2B5EF4-FFF2-40B4-BE49-F238E27FC236}">
                <a16:creationId xmlns:a16="http://schemas.microsoft.com/office/drawing/2014/main" id="{8B9EF95B-D507-40E8-8637-BE6C748E6CE4}"/>
              </a:ext>
            </a:extLst>
          </p:cNvPr>
          <p:cNvSpPr/>
          <p:nvPr/>
        </p:nvSpPr>
        <p:spPr>
          <a:xfrm>
            <a:off x="689514" y="1272613"/>
            <a:ext cx="1404991" cy="12621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FF0000"/>
                </a:solidFill>
              </a:rPr>
              <a:t>海洋生物受傷</a:t>
            </a:r>
            <a:endParaRPr lang="en-US" dirty="0"/>
          </a:p>
        </p:txBody>
      </p:sp>
      <p:sp>
        <p:nvSpPr>
          <p:cNvPr id="10" name="箭號: 向下 9">
            <a:extLst>
              <a:ext uri="{FF2B5EF4-FFF2-40B4-BE49-F238E27FC236}">
                <a16:creationId xmlns:a16="http://schemas.microsoft.com/office/drawing/2014/main" id="{2C8335D8-8007-4AFE-8242-2D9651FE5BF4}"/>
              </a:ext>
            </a:extLst>
          </p:cNvPr>
          <p:cNvSpPr/>
          <p:nvPr/>
        </p:nvSpPr>
        <p:spPr>
          <a:xfrm rot="10800000">
            <a:off x="1342513" y="2706351"/>
            <a:ext cx="202018" cy="4668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箭號: 向下 10">
            <a:extLst>
              <a:ext uri="{FF2B5EF4-FFF2-40B4-BE49-F238E27FC236}">
                <a16:creationId xmlns:a16="http://schemas.microsoft.com/office/drawing/2014/main" id="{4CF59286-C8ED-46E1-AD0C-913D83D5F3B3}"/>
              </a:ext>
            </a:extLst>
          </p:cNvPr>
          <p:cNvSpPr/>
          <p:nvPr/>
        </p:nvSpPr>
        <p:spPr>
          <a:xfrm rot="14870231">
            <a:off x="4780242" y="5057335"/>
            <a:ext cx="202018" cy="4668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箭號: 向下 11">
            <a:extLst>
              <a:ext uri="{FF2B5EF4-FFF2-40B4-BE49-F238E27FC236}">
                <a16:creationId xmlns:a16="http://schemas.microsoft.com/office/drawing/2014/main" id="{D6FE7828-22B7-4819-9796-191E615FDB3A}"/>
              </a:ext>
            </a:extLst>
          </p:cNvPr>
          <p:cNvSpPr/>
          <p:nvPr/>
        </p:nvSpPr>
        <p:spPr>
          <a:xfrm rot="13267432">
            <a:off x="3575178" y="2740645"/>
            <a:ext cx="202018" cy="4668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箭號: 向下 12">
            <a:extLst>
              <a:ext uri="{FF2B5EF4-FFF2-40B4-BE49-F238E27FC236}">
                <a16:creationId xmlns:a16="http://schemas.microsoft.com/office/drawing/2014/main" id="{C6F5A56D-C5D4-4130-9BB2-973861B0F5B4}"/>
              </a:ext>
            </a:extLst>
          </p:cNvPr>
          <p:cNvSpPr/>
          <p:nvPr/>
        </p:nvSpPr>
        <p:spPr>
          <a:xfrm rot="15105946">
            <a:off x="5245688" y="1823834"/>
            <a:ext cx="202018" cy="4668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橢圓 13">
            <a:extLst>
              <a:ext uri="{FF2B5EF4-FFF2-40B4-BE49-F238E27FC236}">
                <a16:creationId xmlns:a16="http://schemas.microsoft.com/office/drawing/2014/main" id="{3398044E-2A48-49AF-A022-750551D79468}"/>
              </a:ext>
            </a:extLst>
          </p:cNvPr>
          <p:cNvSpPr/>
          <p:nvPr/>
        </p:nvSpPr>
        <p:spPr>
          <a:xfrm>
            <a:off x="5735861" y="1252431"/>
            <a:ext cx="1601792" cy="137444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accent1">
                    <a:lumMod val="75000"/>
                  </a:schemeClr>
                </a:solidFill>
              </a:rPr>
              <a:t>魚類失去棲息地</a:t>
            </a:r>
            <a:endParaRPr lang="en-US" dirty="0">
              <a:solidFill>
                <a:schemeClr val="accent1">
                  <a:lumMod val="75000"/>
                </a:schemeClr>
              </a:solidFill>
            </a:endParaRPr>
          </a:p>
        </p:txBody>
      </p:sp>
      <p:sp>
        <p:nvSpPr>
          <p:cNvPr id="15" name="箭號: 向下 14">
            <a:extLst>
              <a:ext uri="{FF2B5EF4-FFF2-40B4-BE49-F238E27FC236}">
                <a16:creationId xmlns:a16="http://schemas.microsoft.com/office/drawing/2014/main" id="{3C060202-9FA5-4540-B2DE-A525DB9F1D59}"/>
              </a:ext>
            </a:extLst>
          </p:cNvPr>
          <p:cNvSpPr/>
          <p:nvPr/>
        </p:nvSpPr>
        <p:spPr>
          <a:xfrm rot="18660806">
            <a:off x="5234808" y="2393452"/>
            <a:ext cx="202018" cy="4668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橢圓 15">
            <a:extLst>
              <a:ext uri="{FF2B5EF4-FFF2-40B4-BE49-F238E27FC236}">
                <a16:creationId xmlns:a16="http://schemas.microsoft.com/office/drawing/2014/main" id="{0006A563-4DE0-4AC6-8638-AA94EA41F3FB}"/>
              </a:ext>
            </a:extLst>
          </p:cNvPr>
          <p:cNvSpPr/>
          <p:nvPr/>
        </p:nvSpPr>
        <p:spPr>
          <a:xfrm>
            <a:off x="5559936" y="2739676"/>
            <a:ext cx="1176578" cy="99926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accent1">
                    <a:lumMod val="75000"/>
                  </a:schemeClr>
                </a:solidFill>
              </a:rPr>
              <a:t>魚類減少</a:t>
            </a:r>
            <a:endParaRPr lang="en-US" dirty="0">
              <a:solidFill>
                <a:schemeClr val="accent1">
                  <a:lumMod val="75000"/>
                </a:schemeClr>
              </a:solidFill>
            </a:endParaRPr>
          </a:p>
        </p:txBody>
      </p:sp>
      <p:sp>
        <p:nvSpPr>
          <p:cNvPr id="17" name="箭號: 向下 16">
            <a:extLst>
              <a:ext uri="{FF2B5EF4-FFF2-40B4-BE49-F238E27FC236}">
                <a16:creationId xmlns:a16="http://schemas.microsoft.com/office/drawing/2014/main" id="{2FF6FCBC-8DCD-4191-A58E-2A0CC7DC740C}"/>
              </a:ext>
            </a:extLst>
          </p:cNvPr>
          <p:cNvSpPr/>
          <p:nvPr/>
        </p:nvSpPr>
        <p:spPr>
          <a:xfrm rot="15324712">
            <a:off x="8949098" y="3656329"/>
            <a:ext cx="202018" cy="466848"/>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橢圓 17">
            <a:extLst>
              <a:ext uri="{FF2B5EF4-FFF2-40B4-BE49-F238E27FC236}">
                <a16:creationId xmlns:a16="http://schemas.microsoft.com/office/drawing/2014/main" id="{91E144B4-ED88-446D-9952-320D774F65E0}"/>
              </a:ext>
            </a:extLst>
          </p:cNvPr>
          <p:cNvSpPr/>
          <p:nvPr/>
        </p:nvSpPr>
        <p:spPr>
          <a:xfrm>
            <a:off x="9304924" y="3001688"/>
            <a:ext cx="1358973" cy="123848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0070C0"/>
                </a:solidFill>
              </a:rPr>
              <a:t>食物鏈斷裂</a:t>
            </a:r>
            <a:endParaRPr lang="en-US" dirty="0">
              <a:solidFill>
                <a:srgbClr val="0070C0"/>
              </a:solidFill>
            </a:endParaRPr>
          </a:p>
        </p:txBody>
      </p:sp>
      <p:sp>
        <p:nvSpPr>
          <p:cNvPr id="19" name="箭號: 向下 18">
            <a:extLst>
              <a:ext uri="{FF2B5EF4-FFF2-40B4-BE49-F238E27FC236}">
                <a16:creationId xmlns:a16="http://schemas.microsoft.com/office/drawing/2014/main" id="{658139B4-9739-4285-B675-8F1B8352D09F}"/>
              </a:ext>
            </a:extLst>
          </p:cNvPr>
          <p:cNvSpPr/>
          <p:nvPr/>
        </p:nvSpPr>
        <p:spPr>
          <a:xfrm rot="19112541">
            <a:off x="6871710" y="3428085"/>
            <a:ext cx="248281" cy="473322"/>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橢圓 19">
            <a:extLst>
              <a:ext uri="{FF2B5EF4-FFF2-40B4-BE49-F238E27FC236}">
                <a16:creationId xmlns:a16="http://schemas.microsoft.com/office/drawing/2014/main" id="{A30AC1E1-9845-4DB4-907D-A7E955C2E50A}"/>
              </a:ext>
            </a:extLst>
          </p:cNvPr>
          <p:cNvSpPr/>
          <p:nvPr/>
        </p:nvSpPr>
        <p:spPr>
          <a:xfrm rot="21428368">
            <a:off x="6907837" y="3750373"/>
            <a:ext cx="1897819" cy="930558"/>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0070C0"/>
                </a:solidFill>
              </a:rPr>
              <a:t>生物多樣性下降</a:t>
            </a:r>
            <a:endParaRPr lang="en-US" dirty="0">
              <a:solidFill>
                <a:srgbClr val="0070C0"/>
              </a:solidFill>
            </a:endParaRPr>
          </a:p>
        </p:txBody>
      </p:sp>
      <p:sp>
        <p:nvSpPr>
          <p:cNvPr id="21" name="箭號: 向下 20">
            <a:extLst>
              <a:ext uri="{FF2B5EF4-FFF2-40B4-BE49-F238E27FC236}">
                <a16:creationId xmlns:a16="http://schemas.microsoft.com/office/drawing/2014/main" id="{65A8C782-7CC2-4765-97BD-6F16049CA531}"/>
              </a:ext>
            </a:extLst>
          </p:cNvPr>
          <p:cNvSpPr/>
          <p:nvPr/>
        </p:nvSpPr>
        <p:spPr>
          <a:xfrm rot="19792919">
            <a:off x="8161816" y="4685008"/>
            <a:ext cx="202018" cy="466848"/>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橢圓 21">
            <a:extLst>
              <a:ext uri="{FF2B5EF4-FFF2-40B4-BE49-F238E27FC236}">
                <a16:creationId xmlns:a16="http://schemas.microsoft.com/office/drawing/2014/main" id="{0525A2F6-8C10-4758-96E5-9B79A61A19ED}"/>
              </a:ext>
            </a:extLst>
          </p:cNvPr>
          <p:cNvSpPr/>
          <p:nvPr/>
        </p:nvSpPr>
        <p:spPr>
          <a:xfrm>
            <a:off x="7616448" y="5171026"/>
            <a:ext cx="1897818" cy="1580647"/>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0070C0"/>
                </a:solidFill>
              </a:rPr>
              <a:t>生態旅遊</a:t>
            </a:r>
            <a:endParaRPr lang="en-US" altLang="zh-TW" dirty="0">
              <a:solidFill>
                <a:srgbClr val="0070C0"/>
              </a:solidFill>
            </a:endParaRPr>
          </a:p>
          <a:p>
            <a:pPr algn="ctr"/>
            <a:r>
              <a:rPr lang="zh-TW" altLang="en-US" dirty="0">
                <a:solidFill>
                  <a:srgbClr val="0070C0"/>
                </a:solidFill>
              </a:rPr>
              <a:t>吸引力減低</a:t>
            </a:r>
            <a:endParaRPr lang="en-US" dirty="0">
              <a:solidFill>
                <a:srgbClr val="0070C0"/>
              </a:solidFill>
            </a:endParaRPr>
          </a:p>
        </p:txBody>
      </p:sp>
      <p:sp>
        <p:nvSpPr>
          <p:cNvPr id="23" name="箭號: 向下 22">
            <a:extLst>
              <a:ext uri="{FF2B5EF4-FFF2-40B4-BE49-F238E27FC236}">
                <a16:creationId xmlns:a16="http://schemas.microsoft.com/office/drawing/2014/main" id="{EA0BBAA1-8A22-4CF2-9EF8-C168F7AF2046}"/>
              </a:ext>
            </a:extLst>
          </p:cNvPr>
          <p:cNvSpPr/>
          <p:nvPr/>
        </p:nvSpPr>
        <p:spPr>
          <a:xfrm rot="16200000">
            <a:off x="9760684" y="5759026"/>
            <a:ext cx="202018" cy="466848"/>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橢圓 23">
            <a:extLst>
              <a:ext uri="{FF2B5EF4-FFF2-40B4-BE49-F238E27FC236}">
                <a16:creationId xmlns:a16="http://schemas.microsoft.com/office/drawing/2014/main" id="{98E3C75D-BCFC-47E1-9F32-F8A62A353F29}"/>
              </a:ext>
            </a:extLst>
          </p:cNvPr>
          <p:cNvSpPr/>
          <p:nvPr/>
        </p:nvSpPr>
        <p:spPr>
          <a:xfrm>
            <a:off x="10209121" y="5223290"/>
            <a:ext cx="1813749" cy="1476118"/>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0070C0"/>
                </a:solidFill>
              </a:rPr>
              <a:t>影響香港核心經濟</a:t>
            </a:r>
            <a:endParaRPr lang="en-US" dirty="0">
              <a:solidFill>
                <a:srgbClr val="0070C0"/>
              </a:solidFill>
            </a:endParaRPr>
          </a:p>
        </p:txBody>
      </p:sp>
      <p:sp>
        <p:nvSpPr>
          <p:cNvPr id="25" name="箭號: 向下 24">
            <a:extLst>
              <a:ext uri="{FF2B5EF4-FFF2-40B4-BE49-F238E27FC236}">
                <a16:creationId xmlns:a16="http://schemas.microsoft.com/office/drawing/2014/main" id="{1163B4BA-3C29-4C1D-AE32-8F8CC0DDF5CC}"/>
              </a:ext>
            </a:extLst>
          </p:cNvPr>
          <p:cNvSpPr/>
          <p:nvPr/>
        </p:nvSpPr>
        <p:spPr>
          <a:xfrm rot="12609970">
            <a:off x="10644226" y="2702706"/>
            <a:ext cx="202018" cy="466848"/>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橢圓 25">
            <a:extLst>
              <a:ext uri="{FF2B5EF4-FFF2-40B4-BE49-F238E27FC236}">
                <a16:creationId xmlns:a16="http://schemas.microsoft.com/office/drawing/2014/main" id="{CDF80EDB-D365-4121-9C63-F2B93043EC79}"/>
              </a:ext>
            </a:extLst>
          </p:cNvPr>
          <p:cNvSpPr/>
          <p:nvPr/>
        </p:nvSpPr>
        <p:spPr>
          <a:xfrm>
            <a:off x="10663897" y="1543030"/>
            <a:ext cx="1358973" cy="123848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0070C0"/>
                </a:solidFill>
              </a:rPr>
              <a:t>物種滅絕危機</a:t>
            </a:r>
            <a:endParaRPr lang="en-US" dirty="0">
              <a:solidFill>
                <a:srgbClr val="0070C0"/>
              </a:solidFill>
            </a:endParaRPr>
          </a:p>
        </p:txBody>
      </p:sp>
      <p:sp>
        <p:nvSpPr>
          <p:cNvPr id="27" name="橢圓 26">
            <a:extLst>
              <a:ext uri="{FF2B5EF4-FFF2-40B4-BE49-F238E27FC236}">
                <a16:creationId xmlns:a16="http://schemas.microsoft.com/office/drawing/2014/main" id="{5EE18367-7A20-4F8B-8E45-12DFF9FB252E}"/>
              </a:ext>
            </a:extLst>
          </p:cNvPr>
          <p:cNvSpPr/>
          <p:nvPr/>
        </p:nvSpPr>
        <p:spPr>
          <a:xfrm>
            <a:off x="202019" y="3198445"/>
            <a:ext cx="4383902" cy="355322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50000"/>
              </a:lnSpc>
            </a:pPr>
            <a:r>
              <a:rPr lang="zh-TW" altLang="en-US" sz="3600" dirty="0">
                <a:solidFill>
                  <a:schemeClr val="tx1"/>
                </a:solidFill>
              </a:rPr>
              <a:t>旅遊及水上活動不當行為的生態連鎖效應</a:t>
            </a:r>
            <a:endParaRPr lang="en-US" altLang="zh-TW" sz="3600" dirty="0">
              <a:solidFill>
                <a:schemeClr val="tx1"/>
              </a:solidFill>
            </a:endParaRPr>
          </a:p>
        </p:txBody>
      </p:sp>
      <p:sp>
        <p:nvSpPr>
          <p:cNvPr id="28" name="箭號: 向下 14">
            <a:extLst>
              <a:ext uri="{FF2B5EF4-FFF2-40B4-BE49-F238E27FC236}">
                <a16:creationId xmlns:a16="http://schemas.microsoft.com/office/drawing/2014/main" id="{609FA4C9-B410-4439-B769-D94DAFFE8E57}"/>
              </a:ext>
            </a:extLst>
          </p:cNvPr>
          <p:cNvSpPr/>
          <p:nvPr/>
        </p:nvSpPr>
        <p:spPr>
          <a:xfrm rot="11489752">
            <a:off x="5659785" y="3738357"/>
            <a:ext cx="152150" cy="3067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箭號: 向下 20">
            <a:extLst>
              <a:ext uri="{FF2B5EF4-FFF2-40B4-BE49-F238E27FC236}">
                <a16:creationId xmlns:a16="http://schemas.microsoft.com/office/drawing/2014/main" id="{1D27AF94-EFC7-41D5-9681-35BEAB1A0250}"/>
              </a:ext>
            </a:extLst>
          </p:cNvPr>
          <p:cNvSpPr/>
          <p:nvPr/>
        </p:nvSpPr>
        <p:spPr>
          <a:xfrm rot="15334773">
            <a:off x="6661271" y="4342249"/>
            <a:ext cx="202018" cy="466848"/>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833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801774"/>
          </a:xfrm>
        </p:spPr>
        <p:txBody>
          <a:bodyPr>
            <a:noAutofit/>
          </a:bodyPr>
          <a:lstStyle/>
          <a:p>
            <a:r>
              <a:rPr lang="zh-TW" altLang="en-US" sz="3500" dirty="0"/>
              <a:t>學習重點</a:t>
            </a:r>
            <a:endParaRPr lang="en-US" sz="3500" dirty="0"/>
          </a:p>
        </p:txBody>
      </p:sp>
      <p:sp>
        <p:nvSpPr>
          <p:cNvPr id="3" name="內容版面配置區 2">
            <a:extLst>
              <a:ext uri="{FF2B5EF4-FFF2-40B4-BE49-F238E27FC236}">
                <a16:creationId xmlns:a16="http://schemas.microsoft.com/office/drawing/2014/main" id="{12D806AA-AB91-4F35-8883-EB7AB4CF25F9}"/>
              </a:ext>
            </a:extLst>
          </p:cNvPr>
          <p:cNvSpPr>
            <a:spLocks noGrp="1"/>
          </p:cNvSpPr>
          <p:nvPr>
            <p:ph idx="1"/>
          </p:nvPr>
        </p:nvSpPr>
        <p:spPr/>
        <p:txBody>
          <a:bodyPr/>
          <a:lstStyle/>
          <a:p>
            <a:endParaRPr lang="en-US"/>
          </a:p>
        </p:txBody>
      </p:sp>
      <p:graphicFrame>
        <p:nvGraphicFramePr>
          <p:cNvPr id="4" name="Table 6">
            <a:extLst>
              <a:ext uri="{FF2B5EF4-FFF2-40B4-BE49-F238E27FC236}">
                <a16:creationId xmlns:a16="http://schemas.microsoft.com/office/drawing/2014/main" id="{7984638D-EBB9-4EEF-B6CF-E2BAE3E3C9CF}"/>
              </a:ext>
            </a:extLst>
          </p:cNvPr>
          <p:cNvGraphicFramePr>
            <a:graphicFrameLocks/>
          </p:cNvGraphicFramePr>
          <p:nvPr>
            <p:extLst>
              <p:ext uri="{D42A27DB-BD31-4B8C-83A1-F6EECF244321}">
                <p14:modId xmlns:p14="http://schemas.microsoft.com/office/powerpoint/2010/main" val="2524949815"/>
              </p:ext>
            </p:extLst>
          </p:nvPr>
        </p:nvGraphicFramePr>
        <p:xfrm>
          <a:off x="315004" y="1318438"/>
          <a:ext cx="11561992" cy="5331245"/>
        </p:xfrm>
        <a:graphic>
          <a:graphicData uri="http://schemas.openxmlformats.org/drawingml/2006/table">
            <a:tbl>
              <a:tblPr firstRow="1" bandRow="1">
                <a:tableStyleId>{5C22544A-7EE6-4342-B048-85BDC9FD1C3A}</a:tableStyleId>
              </a:tblPr>
              <a:tblGrid>
                <a:gridCol w="2135322">
                  <a:extLst>
                    <a:ext uri="{9D8B030D-6E8A-4147-A177-3AD203B41FA5}">
                      <a16:colId xmlns:a16="http://schemas.microsoft.com/office/drawing/2014/main" val="4199631995"/>
                    </a:ext>
                  </a:extLst>
                </a:gridCol>
                <a:gridCol w="9426670">
                  <a:extLst>
                    <a:ext uri="{9D8B030D-6E8A-4147-A177-3AD203B41FA5}">
                      <a16:colId xmlns:a16="http://schemas.microsoft.com/office/drawing/2014/main" val="3696795150"/>
                    </a:ext>
                  </a:extLst>
                </a:gridCol>
              </a:tblGrid>
              <a:tr h="1161802">
                <a:tc>
                  <a:txBody>
                    <a:bodyPr/>
                    <a:lstStyle/>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內容概要</a:t>
                      </a:r>
                      <a:r>
                        <a:rPr lang="en-US" altLang="zh-TW" sz="2000" b="0" kern="1200" dirty="0">
                          <a:solidFill>
                            <a:schemeClr val="tx1"/>
                          </a:solidFill>
                          <a:latin typeface="微軟正黑體" panose="020B0604030504040204" pitchFamily="34" charset="-120"/>
                          <a:ea typeface="微軟正黑體" panose="020B0604030504040204" pitchFamily="34" charset="-120"/>
                          <a:cs typeface="+mn-cs"/>
                        </a:rPr>
                        <a:t> </a:t>
                      </a:r>
                    </a:p>
                  </a:txBody>
                  <a:tcPr marL="129395" marR="129395" marT="65306" marB="653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l" defTabSz="914400" rtl="0" eaLnBrk="1" latinLnBrk="0" hangingPunct="1">
                        <a:lnSpc>
                          <a:spcPct val="100000"/>
                        </a:lnSpc>
                        <a:spcBef>
                          <a:spcPct val="20000"/>
                        </a:spcBef>
                        <a:spcAft>
                          <a:spcPts val="600"/>
                        </a:spcAft>
                        <a:buFont typeface="Arial" pitchFamily="34" charset="0"/>
                        <a:buChar char="•"/>
                      </a:pP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透</a:t>
                      </a:r>
                      <a:r>
                        <a:rPr lang="zh-TW" altLang="en-US" sz="2000" b="0" kern="1200" dirty="0">
                          <a:solidFill>
                            <a:schemeClr val="tx1"/>
                          </a:solidFill>
                          <a:latin typeface="微軟正黑體" panose="020B0604030504040204" pitchFamily="34" charset="-120"/>
                          <a:ea typeface="+mn-ea"/>
                          <a:cs typeface="+mn-cs"/>
                        </a:rPr>
                        <a:t>過介紹香港的生</a:t>
                      </a: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態環境，以及課堂學習活動，加深學生認識生態環境與可持續發展對人類的重要性，並促進他們對自身和他人行為的反思，成為良好公民。</a:t>
                      </a:r>
                      <a:endParaRPr lang="en-US" altLang="zh-TW" sz="2000" b="0" kern="1200" dirty="0">
                        <a:solidFill>
                          <a:schemeClr val="tx1"/>
                        </a:solidFill>
                        <a:latin typeface="微軟正黑體" panose="020B0604030504040204" pitchFamily="34" charset="-120"/>
                        <a:ea typeface="微軟正黑體" panose="020B0604030504040204" pitchFamily="34" charset="-120"/>
                        <a:cs typeface="+mn-cs"/>
                      </a:endParaRPr>
                    </a:p>
                  </a:txBody>
                  <a:tcPr marL="129395" marR="129395" marT="65306" marB="653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5707119"/>
                  </a:ext>
                </a:extLst>
              </a:tr>
              <a:tr h="2957921">
                <a:tc>
                  <a:txBody>
                    <a:bodyPr/>
                    <a:lstStyle/>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學習目標</a:t>
                      </a:r>
                      <a:endParaRPr lang="en-US" altLang="zh-TW" sz="2000" b="0" kern="1200" dirty="0">
                        <a:solidFill>
                          <a:schemeClr val="tx1"/>
                        </a:solidFill>
                        <a:latin typeface="微軟正黑體" panose="020B0604030504040204" pitchFamily="34" charset="-120"/>
                        <a:ea typeface="微軟正黑體" panose="020B0604030504040204" pitchFamily="34" charset="-120"/>
                        <a:cs typeface="+mn-cs"/>
                      </a:endParaRPr>
                    </a:p>
                  </a:txBody>
                  <a:tcPr marL="129395" marR="129395" marT="65306" marB="653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學會珍惜生態資源、愛護動物，並</a:t>
                      </a:r>
                      <a:r>
                        <a:rPr lang="zh-TW" altLang="en-US" sz="2000" dirty="0">
                          <a:solidFill>
                            <a:schemeClr val="tx1"/>
                          </a:solidFill>
                        </a:rPr>
                        <a:t>自覺遵守法規</a:t>
                      </a: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a:t>
                      </a: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培養個人對環境保育的責任感，實踐綠色旅遊與綠色生活，維護國家生態安全及資源安全，做個盡責的公民。</a:t>
                      </a:r>
                      <a:endParaRPr lang="en-US" altLang="zh-TW" sz="2000" b="0" kern="1200" dirty="0">
                        <a:solidFill>
                          <a:schemeClr val="tx1"/>
                        </a:solidFill>
                        <a:latin typeface="微軟正黑體" panose="020B0604030504040204" pitchFamily="34" charset="-120"/>
                        <a:ea typeface="微軟正黑體" panose="020B0604030504040204" pitchFamily="34" charset="-120"/>
                        <a:cs typeface="+mn-cs"/>
                      </a:endParaRP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lang="zh-TW" altLang="en-US" sz="2000" b="0" kern="1200" dirty="0">
                          <a:solidFill>
                            <a:schemeClr val="tx1"/>
                          </a:solidFill>
                          <a:latin typeface="微軟正黑體" panose="020B0604030504040204" pitchFamily="34" charset="-120"/>
                          <a:ea typeface="+mn-ea"/>
                          <a:cs typeface="+mn-cs"/>
                        </a:rPr>
                        <a:t>明白人類與環境互相依存的關係，反思人類活動對生態環境所造成的影響，增強社會責任感。</a:t>
                      </a:r>
                      <a:endParaRPr lang="zh-TW" altLang="en-US" sz="2000" b="0" kern="1200" dirty="0">
                        <a:solidFill>
                          <a:schemeClr val="tx1"/>
                        </a:solidFill>
                        <a:latin typeface="微軟正黑體" panose="020B0604030504040204" pitchFamily="34" charset="-120"/>
                        <a:ea typeface="微軟正黑體" panose="020B0604030504040204" pitchFamily="34" charset="-120"/>
                        <a:cs typeface="+mn-cs"/>
                      </a:endParaRPr>
                    </a:p>
                    <a:p>
                      <a:pPr marL="342900" marR="0" lvl="0" indent="-342900" algn="just" defTabSz="914400" rtl="0" eaLnBrk="1" fontAlgn="auto" latinLnBrk="0" hangingPunct="1">
                        <a:lnSpc>
                          <a:spcPct val="100000"/>
                        </a:lnSpc>
                        <a:spcBef>
                          <a:spcPct val="20000"/>
                        </a:spcBef>
                        <a:spcAft>
                          <a:spcPts val="600"/>
                        </a:spcAft>
                        <a:buClrTx/>
                        <a:buSzTx/>
                        <a:buFont typeface="Arial" pitchFamily="34" charset="0"/>
                        <a:buChar char="•"/>
                        <a:tabLst/>
                        <a:defRPr/>
                      </a:pP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培育「尊重大自然、關愛環境」的價值觀，並在生活中實踐，例如綠色旅</a:t>
                      </a:r>
                      <a:r>
                        <a:rPr lang="zh-TW" altLang="en-US" sz="2000" b="0" kern="1200" dirty="0">
                          <a:solidFill>
                            <a:schemeClr val="tx1"/>
                          </a:solidFill>
                          <a:latin typeface="微軟正黑體" panose="020B0604030504040204" pitchFamily="34" charset="-120"/>
                          <a:ea typeface="+mn-ea"/>
                          <a:cs typeface="+mn-cs"/>
                        </a:rPr>
                        <a:t>遊、綠色消費等。</a:t>
                      </a:r>
                      <a:endParaRPr lang="en-US" altLang="zh-TW" sz="2000" b="0" kern="1200" dirty="0">
                        <a:solidFill>
                          <a:schemeClr val="tx1"/>
                        </a:solidFill>
                        <a:latin typeface="微軟正黑體" panose="020B0604030504040204" pitchFamily="34" charset="-120"/>
                        <a:ea typeface="微軟正黑體" panose="020B0604030504040204" pitchFamily="34" charset="-120"/>
                        <a:cs typeface="+mn-cs"/>
                      </a:endParaRPr>
                    </a:p>
                  </a:txBody>
                  <a:tcPr marL="129395" marR="129395" marT="65306" marB="653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202815"/>
                  </a:ext>
                </a:extLst>
              </a:tr>
              <a:tr h="1211522">
                <a:tc>
                  <a:txBody>
                    <a:bodyPr/>
                    <a:lstStyle/>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價值觀和態度</a:t>
                      </a:r>
                      <a:endParaRPr lang="en-US" altLang="zh-TW" sz="2000" b="0" kern="1200" dirty="0">
                        <a:solidFill>
                          <a:schemeClr val="tx1"/>
                        </a:solidFill>
                        <a:latin typeface="微軟正黑體" panose="020B0604030504040204" pitchFamily="34" charset="-120"/>
                        <a:ea typeface="微軟正黑體" panose="020B0604030504040204" pitchFamily="34" charset="-120"/>
                        <a:cs typeface="+mn-cs"/>
                      </a:endParaRPr>
                    </a:p>
                  </a:txBody>
                  <a:tcPr marL="129395" marR="129395" marT="65306" marB="653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lang="zh-TW" altLang="en-US" sz="2000" b="0" kern="1200" dirty="0">
                          <a:solidFill>
                            <a:schemeClr val="tx1"/>
                          </a:solidFill>
                          <a:latin typeface="微軟正黑體" panose="020B0604030504040204" pitchFamily="34" charset="-120"/>
                          <a:ea typeface="微軟正黑體" panose="020B0604030504040204" pitchFamily="34" charset="-120"/>
                          <a:cs typeface="+mn-cs"/>
                        </a:rPr>
                        <a:t>感恩、珍惜、尊重、同理心、仁愛、律己、守法、責任感、承擔精神</a:t>
                      </a:r>
                      <a:endParaRPr lang="en-US" altLang="zh-TW" sz="2000" b="0" kern="1200" dirty="0">
                        <a:solidFill>
                          <a:schemeClr val="tx1"/>
                        </a:solidFill>
                        <a:latin typeface="微軟正黑體" panose="020B0604030504040204" pitchFamily="34" charset="-120"/>
                        <a:ea typeface="微軟正黑體" panose="020B0604030504040204" pitchFamily="34" charset="-120"/>
                        <a:cs typeface="+mn-cs"/>
                      </a:endParaRPr>
                    </a:p>
                  </a:txBody>
                  <a:tcPr marL="129395" marR="129395" marT="65306" marB="653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5550211"/>
                  </a:ext>
                </a:extLst>
              </a:tr>
            </a:tbl>
          </a:graphicData>
        </a:graphic>
      </p:graphicFrame>
      <p:pic>
        <p:nvPicPr>
          <p:cNvPr id="5" name="Picture 9">
            <a:extLst>
              <a:ext uri="{FF2B5EF4-FFF2-40B4-BE49-F238E27FC236}">
                <a16:creationId xmlns:a16="http://schemas.microsoft.com/office/drawing/2014/main" id="{3ED664E7-EA40-40CB-9252-97AD7EF4DECD}"/>
              </a:ext>
            </a:extLst>
          </p:cNvPr>
          <p:cNvPicPr>
            <a:picLocks noChangeAspect="1"/>
          </p:cNvPicPr>
          <p:nvPr/>
        </p:nvPicPr>
        <p:blipFill>
          <a:blip r:embed="rId3"/>
          <a:stretch>
            <a:fillRect/>
          </a:stretch>
        </p:blipFill>
        <p:spPr>
          <a:xfrm>
            <a:off x="0" y="202904"/>
            <a:ext cx="1622062" cy="1115534"/>
          </a:xfrm>
          <a:prstGeom prst="rect">
            <a:avLst/>
          </a:prstGeom>
        </p:spPr>
      </p:pic>
      <p:pic>
        <p:nvPicPr>
          <p:cNvPr id="6" name="Picture 10">
            <a:extLst>
              <a:ext uri="{FF2B5EF4-FFF2-40B4-BE49-F238E27FC236}">
                <a16:creationId xmlns:a16="http://schemas.microsoft.com/office/drawing/2014/main" id="{0D154185-E935-4E85-9720-034B47A8D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9405" y="202904"/>
            <a:ext cx="1622595" cy="1115534"/>
          </a:xfrm>
          <a:prstGeom prst="rect">
            <a:avLst/>
          </a:prstGeom>
        </p:spPr>
      </p:pic>
    </p:spTree>
    <p:extLst>
      <p:ext uri="{BB962C8B-B14F-4D97-AF65-F5344CB8AC3E}">
        <p14:creationId xmlns:p14="http://schemas.microsoft.com/office/powerpoint/2010/main" val="1377407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2600" dirty="0"/>
              <a:t>學習活動二</a:t>
            </a:r>
            <a:br>
              <a:rPr lang="en-US" altLang="zh-TW" sz="2600" dirty="0"/>
            </a:br>
            <a:r>
              <a:rPr lang="zh-TW" altLang="en-US" sz="2600" dirty="0"/>
              <a:t>「微行漾起漣漪生，巨浪捲來生態殞」（舉隅）</a:t>
            </a:r>
          </a:p>
        </p:txBody>
      </p:sp>
      <p:sp>
        <p:nvSpPr>
          <p:cNvPr id="3" name="橢圓 2">
            <a:extLst>
              <a:ext uri="{FF2B5EF4-FFF2-40B4-BE49-F238E27FC236}">
                <a16:creationId xmlns:a16="http://schemas.microsoft.com/office/drawing/2014/main" id="{D3F2B90D-D1F8-4CBC-8AC1-99C059675AA2}"/>
              </a:ext>
            </a:extLst>
          </p:cNvPr>
          <p:cNvSpPr/>
          <p:nvPr/>
        </p:nvSpPr>
        <p:spPr>
          <a:xfrm>
            <a:off x="214589" y="2007920"/>
            <a:ext cx="4383902" cy="419986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50000"/>
              </a:lnSpc>
            </a:pPr>
            <a:r>
              <a:rPr lang="zh-TW" altLang="en-US" sz="3600" dirty="0">
                <a:solidFill>
                  <a:schemeClr val="tx1"/>
                </a:solidFill>
              </a:rPr>
              <a:t>旅遊及水上活動不當行為的生態連鎖效應</a:t>
            </a:r>
            <a:endParaRPr lang="en-US" altLang="zh-TW" sz="3600" dirty="0">
              <a:solidFill>
                <a:schemeClr val="tx1"/>
              </a:solidFill>
            </a:endParaRPr>
          </a:p>
        </p:txBody>
      </p:sp>
      <p:sp>
        <p:nvSpPr>
          <p:cNvPr id="5" name="橢圓 4">
            <a:extLst>
              <a:ext uri="{FF2B5EF4-FFF2-40B4-BE49-F238E27FC236}">
                <a16:creationId xmlns:a16="http://schemas.microsoft.com/office/drawing/2014/main" id="{3B66E5DD-1073-4C84-95FB-DBD996C909AE}"/>
              </a:ext>
            </a:extLst>
          </p:cNvPr>
          <p:cNvSpPr/>
          <p:nvPr/>
        </p:nvSpPr>
        <p:spPr>
          <a:xfrm>
            <a:off x="5663060" y="1894075"/>
            <a:ext cx="1601792" cy="11668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a:solidFill>
                  <a:srgbClr val="FF0000"/>
                </a:solidFill>
              </a:rPr>
              <a:t>亂扔垃圾</a:t>
            </a:r>
            <a:endParaRPr lang="en-US" sz="1800" dirty="0">
              <a:solidFill>
                <a:srgbClr val="FF0000"/>
              </a:solidFill>
            </a:endParaRPr>
          </a:p>
        </p:txBody>
      </p:sp>
      <p:sp>
        <p:nvSpPr>
          <p:cNvPr id="8" name="橢圓 7">
            <a:extLst>
              <a:ext uri="{FF2B5EF4-FFF2-40B4-BE49-F238E27FC236}">
                <a16:creationId xmlns:a16="http://schemas.microsoft.com/office/drawing/2014/main" id="{B6DA4186-DDF9-48EC-B8DE-5F7A27807E97}"/>
              </a:ext>
            </a:extLst>
          </p:cNvPr>
          <p:cNvSpPr/>
          <p:nvPr/>
        </p:nvSpPr>
        <p:spPr>
          <a:xfrm>
            <a:off x="5662891" y="3420628"/>
            <a:ext cx="1601961" cy="13744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a:solidFill>
                  <a:srgbClr val="FF0000"/>
                </a:solidFill>
              </a:rPr>
              <a:t>隨意生火</a:t>
            </a:r>
            <a:endParaRPr lang="en-US" sz="1800" dirty="0">
              <a:solidFill>
                <a:srgbClr val="FF0000"/>
              </a:solidFill>
            </a:endParaRPr>
          </a:p>
        </p:txBody>
      </p:sp>
      <p:sp>
        <p:nvSpPr>
          <p:cNvPr id="11" name="箭號: 向下 10">
            <a:extLst>
              <a:ext uri="{FF2B5EF4-FFF2-40B4-BE49-F238E27FC236}">
                <a16:creationId xmlns:a16="http://schemas.microsoft.com/office/drawing/2014/main" id="{4CF59286-C8ED-46E1-AD0C-913D83D5F3B3}"/>
              </a:ext>
            </a:extLst>
          </p:cNvPr>
          <p:cNvSpPr/>
          <p:nvPr/>
        </p:nvSpPr>
        <p:spPr>
          <a:xfrm rot="14601132">
            <a:off x="4979215" y="2442400"/>
            <a:ext cx="202018" cy="4668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箭號: 向下 11">
            <a:extLst>
              <a:ext uri="{FF2B5EF4-FFF2-40B4-BE49-F238E27FC236}">
                <a16:creationId xmlns:a16="http://schemas.microsoft.com/office/drawing/2014/main" id="{D6FE7828-22B7-4819-9796-191E615FDB3A}"/>
              </a:ext>
            </a:extLst>
          </p:cNvPr>
          <p:cNvSpPr/>
          <p:nvPr/>
        </p:nvSpPr>
        <p:spPr>
          <a:xfrm rot="16200000">
            <a:off x="5038260" y="3875843"/>
            <a:ext cx="202018" cy="4668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箭號: 向下 12">
            <a:extLst>
              <a:ext uri="{FF2B5EF4-FFF2-40B4-BE49-F238E27FC236}">
                <a16:creationId xmlns:a16="http://schemas.microsoft.com/office/drawing/2014/main" id="{C6F5A56D-C5D4-4130-9BB2-973861B0F5B4}"/>
              </a:ext>
            </a:extLst>
          </p:cNvPr>
          <p:cNvSpPr/>
          <p:nvPr/>
        </p:nvSpPr>
        <p:spPr>
          <a:xfrm rot="16200000">
            <a:off x="7507457" y="2238095"/>
            <a:ext cx="202018" cy="4668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橢圓 13">
            <a:extLst>
              <a:ext uri="{FF2B5EF4-FFF2-40B4-BE49-F238E27FC236}">
                <a16:creationId xmlns:a16="http://schemas.microsoft.com/office/drawing/2014/main" id="{3398044E-2A48-49AF-A022-750551D79468}"/>
              </a:ext>
            </a:extLst>
          </p:cNvPr>
          <p:cNvSpPr/>
          <p:nvPr/>
        </p:nvSpPr>
        <p:spPr>
          <a:xfrm>
            <a:off x="8005909" y="5154732"/>
            <a:ext cx="1601792" cy="137444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a:solidFill>
                  <a:schemeClr val="accent1">
                    <a:lumMod val="75000"/>
                  </a:schemeClr>
                </a:solidFill>
              </a:rPr>
              <a:t>破壞動植物的生態環境與棲息地</a:t>
            </a:r>
            <a:endParaRPr lang="en-US" sz="1800" dirty="0">
              <a:solidFill>
                <a:schemeClr val="accent1">
                  <a:lumMod val="75000"/>
                </a:schemeClr>
              </a:solidFill>
            </a:endParaRPr>
          </a:p>
        </p:txBody>
      </p:sp>
      <p:sp>
        <p:nvSpPr>
          <p:cNvPr id="19" name="箭號: 向下 18">
            <a:extLst>
              <a:ext uri="{FF2B5EF4-FFF2-40B4-BE49-F238E27FC236}">
                <a16:creationId xmlns:a16="http://schemas.microsoft.com/office/drawing/2014/main" id="{658139B4-9739-4285-B675-8F1B8352D09F}"/>
              </a:ext>
            </a:extLst>
          </p:cNvPr>
          <p:cNvSpPr/>
          <p:nvPr/>
        </p:nvSpPr>
        <p:spPr>
          <a:xfrm rot="16200000">
            <a:off x="10025891" y="2238094"/>
            <a:ext cx="202018" cy="466848"/>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橢圓 27">
            <a:extLst>
              <a:ext uri="{FF2B5EF4-FFF2-40B4-BE49-F238E27FC236}">
                <a16:creationId xmlns:a16="http://schemas.microsoft.com/office/drawing/2014/main" id="{23C68128-CF34-492F-88EA-EED09D79CAFB}"/>
              </a:ext>
            </a:extLst>
          </p:cNvPr>
          <p:cNvSpPr/>
          <p:nvPr/>
        </p:nvSpPr>
        <p:spPr>
          <a:xfrm>
            <a:off x="5663060" y="5154733"/>
            <a:ext cx="1601960" cy="13744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dirty="0">
                <a:solidFill>
                  <a:srgbClr val="FF0000"/>
                </a:solidFill>
              </a:rPr>
              <a:t>在山中砍樹開闢捷徑</a:t>
            </a:r>
            <a:endParaRPr lang="en-US" sz="1800" dirty="0">
              <a:solidFill>
                <a:srgbClr val="FF0000"/>
              </a:solidFill>
            </a:endParaRPr>
          </a:p>
        </p:txBody>
      </p:sp>
      <p:sp>
        <p:nvSpPr>
          <p:cNvPr id="29" name="箭號: 向下 28">
            <a:extLst>
              <a:ext uri="{FF2B5EF4-FFF2-40B4-BE49-F238E27FC236}">
                <a16:creationId xmlns:a16="http://schemas.microsoft.com/office/drawing/2014/main" id="{89419DE9-BB8A-4DE4-B598-EBA96924D484}"/>
              </a:ext>
            </a:extLst>
          </p:cNvPr>
          <p:cNvSpPr/>
          <p:nvPr/>
        </p:nvSpPr>
        <p:spPr>
          <a:xfrm rot="17549198">
            <a:off x="4908231" y="5296643"/>
            <a:ext cx="202018" cy="4677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箭號: 向下 29">
            <a:extLst>
              <a:ext uri="{FF2B5EF4-FFF2-40B4-BE49-F238E27FC236}">
                <a16:creationId xmlns:a16="http://schemas.microsoft.com/office/drawing/2014/main" id="{A70C9643-BFEB-4C04-B95C-D8FA93794972}"/>
              </a:ext>
            </a:extLst>
          </p:cNvPr>
          <p:cNvSpPr/>
          <p:nvPr/>
        </p:nvSpPr>
        <p:spPr>
          <a:xfrm rot="16200000">
            <a:off x="7507457" y="5710590"/>
            <a:ext cx="202018" cy="4668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箭號: 向下 30">
            <a:extLst>
              <a:ext uri="{FF2B5EF4-FFF2-40B4-BE49-F238E27FC236}">
                <a16:creationId xmlns:a16="http://schemas.microsoft.com/office/drawing/2014/main" id="{26209985-5A93-47CA-B64E-86310E332880}"/>
              </a:ext>
            </a:extLst>
          </p:cNvPr>
          <p:cNvSpPr/>
          <p:nvPr/>
        </p:nvSpPr>
        <p:spPr>
          <a:xfrm rot="16200000">
            <a:off x="7507457" y="3875842"/>
            <a:ext cx="202018" cy="4668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橢圓 31">
            <a:extLst>
              <a:ext uri="{FF2B5EF4-FFF2-40B4-BE49-F238E27FC236}">
                <a16:creationId xmlns:a16="http://schemas.microsoft.com/office/drawing/2014/main" id="{F45B7DE0-24C3-4C63-B53D-69EC5DF05571}"/>
              </a:ext>
            </a:extLst>
          </p:cNvPr>
          <p:cNvSpPr/>
          <p:nvPr/>
        </p:nvSpPr>
        <p:spPr>
          <a:xfrm>
            <a:off x="8023246" y="3429000"/>
            <a:ext cx="1937618" cy="137444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dirty="0">
                <a:solidFill>
                  <a:schemeClr val="accent1">
                    <a:lumMod val="75000"/>
                  </a:schemeClr>
                </a:solidFill>
              </a:rPr>
              <a:t>引發山火，燒毀森林、動物棲息地</a:t>
            </a:r>
          </a:p>
        </p:txBody>
      </p:sp>
      <p:sp>
        <p:nvSpPr>
          <p:cNvPr id="33" name="橢圓 32">
            <a:extLst>
              <a:ext uri="{FF2B5EF4-FFF2-40B4-BE49-F238E27FC236}">
                <a16:creationId xmlns:a16="http://schemas.microsoft.com/office/drawing/2014/main" id="{6EB128E1-502E-4F02-B94C-20A9AEAA14C4}"/>
              </a:ext>
            </a:extLst>
          </p:cNvPr>
          <p:cNvSpPr/>
          <p:nvPr/>
        </p:nvSpPr>
        <p:spPr>
          <a:xfrm>
            <a:off x="8023246" y="1722886"/>
            <a:ext cx="1601792" cy="137444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dirty="0">
                <a:solidFill>
                  <a:schemeClr val="accent1">
                    <a:lumMod val="75000"/>
                  </a:schemeClr>
                </a:solidFill>
              </a:rPr>
              <a:t>污染物進入空氣、泥土及食物鏈</a:t>
            </a:r>
          </a:p>
        </p:txBody>
      </p:sp>
      <p:sp>
        <p:nvSpPr>
          <p:cNvPr id="34" name="箭號: 向下 33">
            <a:extLst>
              <a:ext uri="{FF2B5EF4-FFF2-40B4-BE49-F238E27FC236}">
                <a16:creationId xmlns:a16="http://schemas.microsoft.com/office/drawing/2014/main" id="{ED889C4B-01BF-4F2D-B8FA-63F865BB9D7F}"/>
              </a:ext>
            </a:extLst>
          </p:cNvPr>
          <p:cNvSpPr/>
          <p:nvPr/>
        </p:nvSpPr>
        <p:spPr>
          <a:xfrm rot="16200000">
            <a:off x="10329373" y="3882798"/>
            <a:ext cx="202018" cy="466848"/>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箭號: 向下 34">
            <a:extLst>
              <a:ext uri="{FF2B5EF4-FFF2-40B4-BE49-F238E27FC236}">
                <a16:creationId xmlns:a16="http://schemas.microsoft.com/office/drawing/2014/main" id="{F9022B8A-8DA2-442A-96E2-8FF9A35AC70E}"/>
              </a:ext>
            </a:extLst>
          </p:cNvPr>
          <p:cNvSpPr/>
          <p:nvPr/>
        </p:nvSpPr>
        <p:spPr>
          <a:xfrm rot="16200000">
            <a:off x="10025891" y="5709539"/>
            <a:ext cx="202018" cy="466848"/>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52">
            <a:extLst>
              <a:ext uri="{FF2B5EF4-FFF2-40B4-BE49-F238E27FC236}">
                <a16:creationId xmlns:a16="http://schemas.microsoft.com/office/drawing/2014/main" id="{02A9A555-7484-47E7-A2A3-BF965DC21AD3}"/>
              </a:ext>
            </a:extLst>
          </p:cNvPr>
          <p:cNvSpPr txBox="1"/>
          <p:nvPr/>
        </p:nvSpPr>
        <p:spPr>
          <a:xfrm>
            <a:off x="10899900" y="1338071"/>
            <a:ext cx="830997" cy="5340370"/>
          </a:xfrm>
          <a:prstGeom prst="rect">
            <a:avLst/>
          </a:prstGeom>
          <a:noFill/>
        </p:spPr>
        <p:txBody>
          <a:bodyPr vert="eaVert" wrap="square">
            <a:spAutoFit/>
          </a:bodyPr>
          <a:lstStyle/>
          <a:p>
            <a:r>
              <a:rPr lang="zh-TW" altLang="en-US" sz="4200" b="1" dirty="0">
                <a:solidFill>
                  <a:srgbClr val="0070C0"/>
                </a:solidFill>
                <a:latin typeface="微軟正黑體" panose="020B0604030504040204" pitchFamily="34" charset="-120"/>
                <a:ea typeface="微軟正黑體" panose="020B0604030504040204" pitchFamily="34" charset="-120"/>
                <a:cs typeface="+mj-cs"/>
              </a:rPr>
              <a:t>對人類帶來甚麼影響？</a:t>
            </a:r>
            <a:endParaRPr lang="en-US" sz="4200" b="1" dirty="0">
              <a:solidFill>
                <a:srgbClr val="0070C0"/>
              </a:solidFill>
              <a:latin typeface="微軟正黑體" panose="020B0604030504040204" pitchFamily="34" charset="-120"/>
              <a:ea typeface="微軟正黑體" panose="020B0604030504040204" pitchFamily="34" charset="-120"/>
              <a:cs typeface="+mj-cs"/>
            </a:endParaRPr>
          </a:p>
        </p:txBody>
      </p:sp>
      <p:pic>
        <p:nvPicPr>
          <p:cNvPr id="37" name="Picture 48">
            <a:extLst>
              <a:ext uri="{FF2B5EF4-FFF2-40B4-BE49-F238E27FC236}">
                <a16:creationId xmlns:a16="http://schemas.microsoft.com/office/drawing/2014/main" id="{7CE56B10-9098-43E5-8D17-536E92948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88" y="925480"/>
            <a:ext cx="1408865" cy="968595"/>
          </a:xfrm>
          <a:prstGeom prst="rect">
            <a:avLst/>
          </a:prstGeom>
        </p:spPr>
      </p:pic>
      <p:pic>
        <p:nvPicPr>
          <p:cNvPr id="38" name="Picture 49">
            <a:extLst>
              <a:ext uri="{FF2B5EF4-FFF2-40B4-BE49-F238E27FC236}">
                <a16:creationId xmlns:a16="http://schemas.microsoft.com/office/drawing/2014/main" id="{46EE8C4F-EC0E-4479-AFE7-2B786E6DD0B6}"/>
              </a:ext>
            </a:extLst>
          </p:cNvPr>
          <p:cNvPicPr>
            <a:picLocks noChangeAspect="1"/>
          </p:cNvPicPr>
          <p:nvPr/>
        </p:nvPicPr>
        <p:blipFill>
          <a:blip r:embed="rId4"/>
          <a:stretch>
            <a:fillRect/>
          </a:stretch>
        </p:blipFill>
        <p:spPr>
          <a:xfrm>
            <a:off x="3693246" y="5730851"/>
            <a:ext cx="1386978" cy="953860"/>
          </a:xfrm>
          <a:prstGeom prst="rect">
            <a:avLst/>
          </a:prstGeom>
        </p:spPr>
      </p:pic>
    </p:spTree>
    <p:extLst>
      <p:ext uri="{BB962C8B-B14F-4D97-AF65-F5344CB8AC3E}">
        <p14:creationId xmlns:p14="http://schemas.microsoft.com/office/powerpoint/2010/main" val="2024963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6E4C347D-D62E-46EC-8382-B4AC2044F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707" y="1149613"/>
            <a:ext cx="3692175" cy="550006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780510"/>
          </a:xfrm>
        </p:spPr>
        <p:txBody>
          <a:bodyPr>
            <a:normAutofit/>
          </a:bodyPr>
          <a:lstStyle/>
          <a:p>
            <a:r>
              <a:rPr lang="zh-TW" altLang="en-US" dirty="0"/>
              <a:t>生態失衡對人類帶來的長遠影響</a:t>
            </a:r>
          </a:p>
        </p:txBody>
      </p:sp>
      <p:sp>
        <p:nvSpPr>
          <p:cNvPr id="5" name="內容版面配置區 3">
            <a:extLst>
              <a:ext uri="{FF2B5EF4-FFF2-40B4-BE49-F238E27FC236}">
                <a16:creationId xmlns:a16="http://schemas.microsoft.com/office/drawing/2014/main" id="{90C40FC0-E6C2-4521-92C9-644CFD45DA38}"/>
              </a:ext>
            </a:extLst>
          </p:cNvPr>
          <p:cNvSpPr txBox="1">
            <a:spLocks/>
          </p:cNvSpPr>
          <p:nvPr/>
        </p:nvSpPr>
        <p:spPr>
          <a:xfrm>
            <a:off x="382771" y="1382233"/>
            <a:ext cx="6496494" cy="52674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571500" indent="-571500">
              <a:lnSpc>
                <a:spcPct val="150000"/>
              </a:lnSpc>
            </a:pPr>
            <a:endParaRPr lang="en-US" altLang="zh-TW" sz="3200" dirty="0"/>
          </a:p>
        </p:txBody>
      </p:sp>
      <p:sp>
        <p:nvSpPr>
          <p:cNvPr id="7" name="內容版面配置區 3">
            <a:extLst>
              <a:ext uri="{FF2B5EF4-FFF2-40B4-BE49-F238E27FC236}">
                <a16:creationId xmlns:a16="http://schemas.microsoft.com/office/drawing/2014/main" id="{2E3CB6BD-D52D-4D47-94A3-B1288C9D7E07}"/>
              </a:ext>
            </a:extLst>
          </p:cNvPr>
          <p:cNvSpPr>
            <a:spLocks noGrp="1"/>
          </p:cNvSpPr>
          <p:nvPr>
            <p:ph idx="1"/>
          </p:nvPr>
        </p:nvSpPr>
        <p:spPr>
          <a:xfrm>
            <a:off x="535171" y="1534633"/>
            <a:ext cx="6496494" cy="5267447"/>
          </a:xfrm>
        </p:spPr>
        <p:txBody>
          <a:bodyPr>
            <a:normAutofit/>
          </a:bodyPr>
          <a:lstStyle/>
          <a:p>
            <a:pPr marL="571500" indent="-571500" algn="l">
              <a:lnSpc>
                <a:spcPct val="150000"/>
              </a:lnSpc>
              <a:buFont typeface="Arial" panose="020B0604020202020204" pitchFamily="34" charset="0"/>
              <a:buChar char="•"/>
            </a:pPr>
            <a:r>
              <a:rPr lang="zh-TW" altLang="en-US" sz="3200" b="1" u="sng" dirty="0">
                <a:effectLst/>
              </a:rPr>
              <a:t>氣候變得更極端</a:t>
            </a:r>
            <a:endParaRPr lang="en-US" altLang="zh-TW" sz="3200" b="1" u="sng" dirty="0">
              <a:effectLst/>
            </a:endParaRPr>
          </a:p>
          <a:p>
            <a:pPr marL="1257300" lvl="3" indent="-571500">
              <a:lnSpc>
                <a:spcPct val="150000"/>
              </a:lnSpc>
            </a:pPr>
            <a:r>
              <a:rPr lang="zh-TW" altLang="en-US" sz="3000" dirty="0"/>
              <a:t>森林、濕地減少 → 地球吸碳能力變弱 → 全球暖化加速 → 極端天氣更頻繁、更嚴重</a:t>
            </a:r>
            <a:endParaRPr lang="en-US" altLang="zh-TW" sz="3000" dirty="0"/>
          </a:p>
          <a:p>
            <a:pPr marL="1257300" lvl="3" indent="-571500">
              <a:lnSpc>
                <a:spcPct val="150000"/>
              </a:lnSpc>
            </a:pPr>
            <a:r>
              <a:rPr lang="zh-TW" altLang="en-US" sz="3000" dirty="0"/>
              <a:t>冰川融化 </a:t>
            </a:r>
            <a:r>
              <a:rPr lang="en-US" altLang="zh-TW" sz="3000" dirty="0"/>
              <a:t>+ </a:t>
            </a:r>
            <a:r>
              <a:rPr lang="zh-TW" altLang="en-US" sz="3000" dirty="0"/>
              <a:t>海洋暖化 → 沿海地區淹沒風險上升 →低窪區長期受威脅</a:t>
            </a:r>
            <a:endParaRPr lang="en-US" altLang="zh-TW" sz="3000" dirty="0">
              <a:effectLst/>
            </a:endParaRPr>
          </a:p>
        </p:txBody>
      </p:sp>
    </p:spTree>
    <p:extLst>
      <p:ext uri="{BB962C8B-B14F-4D97-AF65-F5344CB8AC3E}">
        <p14:creationId xmlns:p14="http://schemas.microsoft.com/office/powerpoint/2010/main" val="95239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2860AF3-E228-4874-AAD4-6D7A9AE25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203" y="1382232"/>
            <a:ext cx="3531490" cy="5261199"/>
          </a:xfrm>
          <a:prstGeom prst="rect">
            <a:avLst/>
          </a:prstGeom>
        </p:spPr>
      </p:pic>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780510"/>
          </a:xfrm>
        </p:spPr>
        <p:txBody>
          <a:bodyPr>
            <a:normAutofit/>
          </a:bodyPr>
          <a:lstStyle/>
          <a:p>
            <a:r>
              <a:rPr lang="zh-TW" altLang="en-US" dirty="0"/>
              <a:t>生態失衡對人類帶來的長遠影響</a:t>
            </a:r>
          </a:p>
        </p:txBody>
      </p:sp>
      <p:sp>
        <p:nvSpPr>
          <p:cNvPr id="5" name="內容版面配置區 3">
            <a:extLst>
              <a:ext uri="{FF2B5EF4-FFF2-40B4-BE49-F238E27FC236}">
                <a16:creationId xmlns:a16="http://schemas.microsoft.com/office/drawing/2014/main" id="{90C40FC0-E6C2-4521-92C9-644CFD45DA38}"/>
              </a:ext>
            </a:extLst>
          </p:cNvPr>
          <p:cNvSpPr txBox="1">
            <a:spLocks/>
          </p:cNvSpPr>
          <p:nvPr/>
        </p:nvSpPr>
        <p:spPr>
          <a:xfrm>
            <a:off x="382771" y="1382233"/>
            <a:ext cx="6496494" cy="52674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571500" indent="-571500">
              <a:lnSpc>
                <a:spcPct val="150000"/>
              </a:lnSpc>
            </a:pPr>
            <a:endParaRPr lang="en-US" altLang="zh-TW" sz="3200" dirty="0"/>
          </a:p>
        </p:txBody>
      </p:sp>
      <p:sp>
        <p:nvSpPr>
          <p:cNvPr id="7" name="內容版面配置區 3">
            <a:extLst>
              <a:ext uri="{FF2B5EF4-FFF2-40B4-BE49-F238E27FC236}">
                <a16:creationId xmlns:a16="http://schemas.microsoft.com/office/drawing/2014/main" id="{2E3CB6BD-D52D-4D47-94A3-B1288C9D7E07}"/>
              </a:ext>
            </a:extLst>
          </p:cNvPr>
          <p:cNvSpPr>
            <a:spLocks noGrp="1"/>
          </p:cNvSpPr>
          <p:nvPr>
            <p:ph idx="1"/>
          </p:nvPr>
        </p:nvSpPr>
        <p:spPr>
          <a:xfrm>
            <a:off x="535171" y="1534633"/>
            <a:ext cx="6496494" cy="5267447"/>
          </a:xfrm>
        </p:spPr>
        <p:txBody>
          <a:bodyPr>
            <a:normAutofit/>
          </a:bodyPr>
          <a:lstStyle/>
          <a:p>
            <a:pPr marL="571500" indent="-571500" algn="l">
              <a:lnSpc>
                <a:spcPct val="150000"/>
              </a:lnSpc>
              <a:buFont typeface="Arial" panose="020B0604020202020204" pitchFamily="34" charset="0"/>
              <a:buChar char="•"/>
            </a:pPr>
            <a:r>
              <a:rPr lang="zh-TW" altLang="en-US" sz="3200" b="1" u="sng" dirty="0">
                <a:effectLst/>
              </a:rPr>
              <a:t>食物短缺</a:t>
            </a:r>
            <a:endParaRPr lang="en-US" altLang="zh-TW" sz="3200" b="1" u="sng" dirty="0">
              <a:effectLst/>
            </a:endParaRPr>
          </a:p>
          <a:p>
            <a:pPr marL="1257300" lvl="3" indent="-571500">
              <a:lnSpc>
                <a:spcPct val="150000"/>
              </a:lnSpc>
            </a:pPr>
            <a:r>
              <a:rPr lang="zh-TW" altLang="en-US" sz="3000" dirty="0"/>
              <a:t>蝴蝶等授粉昆蟲減少 → 水果、蔬菜產量下跌</a:t>
            </a:r>
            <a:endParaRPr lang="en-US" altLang="zh-TW" sz="3000" dirty="0"/>
          </a:p>
          <a:p>
            <a:pPr marL="1257300" lvl="3" indent="-571500">
              <a:lnSpc>
                <a:spcPct val="150000"/>
              </a:lnSpc>
            </a:pPr>
            <a:r>
              <a:rPr lang="zh-TW" altLang="en-US" sz="3000" dirty="0"/>
              <a:t>海洋生物減少 → 海鮮成本變貴，甚至於不能再進食</a:t>
            </a:r>
          </a:p>
        </p:txBody>
      </p:sp>
    </p:spTree>
    <p:extLst>
      <p:ext uri="{BB962C8B-B14F-4D97-AF65-F5344CB8AC3E}">
        <p14:creationId xmlns:p14="http://schemas.microsoft.com/office/powerpoint/2010/main" val="594232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780510"/>
          </a:xfrm>
        </p:spPr>
        <p:txBody>
          <a:bodyPr>
            <a:normAutofit/>
          </a:bodyPr>
          <a:lstStyle/>
          <a:p>
            <a:r>
              <a:rPr lang="zh-TW" altLang="en-US" dirty="0"/>
              <a:t>生態失衡對人類帶來的長遠影響</a:t>
            </a:r>
          </a:p>
        </p:txBody>
      </p:sp>
      <p:sp>
        <p:nvSpPr>
          <p:cNvPr id="5" name="內容版面配置區 3">
            <a:extLst>
              <a:ext uri="{FF2B5EF4-FFF2-40B4-BE49-F238E27FC236}">
                <a16:creationId xmlns:a16="http://schemas.microsoft.com/office/drawing/2014/main" id="{90C40FC0-E6C2-4521-92C9-644CFD45DA38}"/>
              </a:ext>
            </a:extLst>
          </p:cNvPr>
          <p:cNvSpPr txBox="1">
            <a:spLocks/>
          </p:cNvSpPr>
          <p:nvPr/>
        </p:nvSpPr>
        <p:spPr>
          <a:xfrm>
            <a:off x="382771" y="1382233"/>
            <a:ext cx="6496494" cy="52674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571500" indent="-571500">
              <a:lnSpc>
                <a:spcPct val="150000"/>
              </a:lnSpc>
            </a:pPr>
            <a:endParaRPr lang="en-US" altLang="zh-TW" sz="3200" dirty="0"/>
          </a:p>
        </p:txBody>
      </p:sp>
      <p:sp>
        <p:nvSpPr>
          <p:cNvPr id="7" name="內容版面配置區 3">
            <a:extLst>
              <a:ext uri="{FF2B5EF4-FFF2-40B4-BE49-F238E27FC236}">
                <a16:creationId xmlns:a16="http://schemas.microsoft.com/office/drawing/2014/main" id="{2E3CB6BD-D52D-4D47-94A3-B1288C9D7E07}"/>
              </a:ext>
            </a:extLst>
          </p:cNvPr>
          <p:cNvSpPr>
            <a:spLocks noGrp="1"/>
          </p:cNvSpPr>
          <p:nvPr>
            <p:ph idx="1"/>
          </p:nvPr>
        </p:nvSpPr>
        <p:spPr>
          <a:xfrm>
            <a:off x="535171" y="1534633"/>
            <a:ext cx="6496494" cy="5267447"/>
          </a:xfrm>
        </p:spPr>
        <p:txBody>
          <a:bodyPr>
            <a:normAutofit/>
          </a:bodyPr>
          <a:lstStyle/>
          <a:p>
            <a:pPr marL="571500" indent="-571500" algn="l">
              <a:lnSpc>
                <a:spcPct val="150000"/>
              </a:lnSpc>
              <a:buFont typeface="Arial" panose="020B0604020202020204" pitchFamily="34" charset="0"/>
              <a:buChar char="•"/>
            </a:pPr>
            <a:r>
              <a:rPr lang="zh-TW" altLang="en-US" sz="3200" b="1" u="sng" dirty="0">
                <a:effectLst/>
              </a:rPr>
              <a:t>疾病出現</a:t>
            </a:r>
            <a:endParaRPr lang="en-US" altLang="zh-TW" sz="3200" b="1" u="sng" dirty="0">
              <a:effectLst/>
            </a:endParaRPr>
          </a:p>
          <a:p>
            <a:pPr marL="1257300" lvl="3" indent="-571500">
              <a:lnSpc>
                <a:spcPct val="150000"/>
              </a:lnSpc>
            </a:pPr>
            <a:r>
              <a:rPr lang="zh-TW" altLang="en-US" sz="3000" dirty="0"/>
              <a:t>森林被砍、動物被迫接近人類 → 病毒容易由動物</a:t>
            </a:r>
            <a:r>
              <a:rPr lang="zh-TW" altLang="en-US" sz="3000" dirty="0">
                <a:solidFill>
                  <a:schemeClr val="tx1"/>
                </a:solidFill>
              </a:rPr>
              <a:t>轉移到人（例如</a:t>
            </a:r>
            <a:r>
              <a:rPr lang="en-US" altLang="zh-TW" sz="3000" dirty="0">
                <a:solidFill>
                  <a:schemeClr val="tx1"/>
                </a:solidFill>
              </a:rPr>
              <a:t>SARS</a:t>
            </a:r>
            <a:r>
              <a:rPr lang="zh-TW" altLang="en-US" sz="3000" dirty="0">
                <a:solidFill>
                  <a:schemeClr val="tx1"/>
                </a:solidFill>
              </a:rPr>
              <a:t>、漢坦病毒等）</a:t>
            </a:r>
            <a:endParaRPr lang="en-US" altLang="zh-TW" sz="3000" dirty="0">
              <a:solidFill>
                <a:schemeClr val="tx1"/>
              </a:solidFill>
            </a:endParaRPr>
          </a:p>
          <a:p>
            <a:pPr marL="1257300" lvl="3" indent="-571500">
              <a:lnSpc>
                <a:spcPct val="150000"/>
              </a:lnSpc>
            </a:pPr>
            <a:r>
              <a:rPr lang="zh-TW" altLang="en-US" sz="3000" dirty="0">
                <a:solidFill>
                  <a:schemeClr val="tx1"/>
                </a:solidFill>
              </a:rPr>
              <a:t>新型疾病更容易爆發</a:t>
            </a:r>
            <a:r>
              <a:rPr lang="zh-TW" altLang="en-US" sz="3000" dirty="0"/>
              <a:t>，人類生病機會大增</a:t>
            </a:r>
            <a:endParaRPr lang="en-US" altLang="zh-TW" sz="3000" dirty="0">
              <a:effectLst/>
            </a:endParaRPr>
          </a:p>
        </p:txBody>
      </p:sp>
      <p:pic>
        <p:nvPicPr>
          <p:cNvPr id="2050" name="Picture 2">
            <a:extLst>
              <a:ext uri="{FF2B5EF4-FFF2-40B4-BE49-F238E27FC236}">
                <a16:creationId xmlns:a16="http://schemas.microsoft.com/office/drawing/2014/main" id="{8417051A-77E8-4121-B657-B904F97CA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567" y="1382234"/>
            <a:ext cx="3529861" cy="525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402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780510"/>
          </a:xfrm>
        </p:spPr>
        <p:txBody>
          <a:bodyPr>
            <a:normAutofit/>
          </a:bodyPr>
          <a:lstStyle/>
          <a:p>
            <a:r>
              <a:rPr lang="zh-TW" altLang="en-US" dirty="0"/>
              <a:t>生態失衡對人類帶來的長遠影響</a:t>
            </a:r>
          </a:p>
        </p:txBody>
      </p:sp>
      <p:sp>
        <p:nvSpPr>
          <p:cNvPr id="5" name="內容版面配置區 3">
            <a:extLst>
              <a:ext uri="{FF2B5EF4-FFF2-40B4-BE49-F238E27FC236}">
                <a16:creationId xmlns:a16="http://schemas.microsoft.com/office/drawing/2014/main" id="{90C40FC0-E6C2-4521-92C9-644CFD45DA38}"/>
              </a:ext>
            </a:extLst>
          </p:cNvPr>
          <p:cNvSpPr txBox="1">
            <a:spLocks/>
          </p:cNvSpPr>
          <p:nvPr/>
        </p:nvSpPr>
        <p:spPr>
          <a:xfrm>
            <a:off x="382771" y="1382233"/>
            <a:ext cx="6496494" cy="52674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571500" indent="-571500">
              <a:lnSpc>
                <a:spcPct val="150000"/>
              </a:lnSpc>
            </a:pPr>
            <a:endParaRPr lang="en-US" altLang="zh-TW" sz="3200" dirty="0"/>
          </a:p>
        </p:txBody>
      </p:sp>
      <p:sp>
        <p:nvSpPr>
          <p:cNvPr id="7" name="內容版面配置區 3">
            <a:extLst>
              <a:ext uri="{FF2B5EF4-FFF2-40B4-BE49-F238E27FC236}">
                <a16:creationId xmlns:a16="http://schemas.microsoft.com/office/drawing/2014/main" id="{2E3CB6BD-D52D-4D47-94A3-B1288C9D7E07}"/>
              </a:ext>
            </a:extLst>
          </p:cNvPr>
          <p:cNvSpPr>
            <a:spLocks noGrp="1"/>
          </p:cNvSpPr>
          <p:nvPr>
            <p:ph idx="1"/>
          </p:nvPr>
        </p:nvSpPr>
        <p:spPr>
          <a:xfrm>
            <a:off x="535171" y="1382233"/>
            <a:ext cx="10958624" cy="5419847"/>
          </a:xfrm>
        </p:spPr>
        <p:txBody>
          <a:bodyPr>
            <a:normAutofit/>
          </a:bodyPr>
          <a:lstStyle/>
          <a:p>
            <a:pPr marL="571500" indent="-571500" algn="l">
              <a:lnSpc>
                <a:spcPct val="150000"/>
              </a:lnSpc>
              <a:buFont typeface="Arial" panose="020B0604020202020204" pitchFamily="34" charset="0"/>
              <a:buChar char="•"/>
            </a:pPr>
            <a:r>
              <a:rPr lang="zh-TW" altLang="en-US" sz="3600" dirty="0">
                <a:effectLst/>
              </a:rPr>
              <a:t>因人類行為而造成</a:t>
            </a:r>
            <a:r>
              <a:rPr lang="zh-TW" altLang="en-US" sz="3600" dirty="0"/>
              <a:t>的</a:t>
            </a:r>
            <a:r>
              <a:rPr lang="zh-TW" altLang="en-US" sz="3600" dirty="0">
                <a:effectLst/>
              </a:rPr>
              <a:t>生態失衡不單傷害動植物的棲息環境，更會逐步對人類的生存環境造成不可逆轉的破壞。</a:t>
            </a:r>
            <a:endParaRPr lang="en-US" altLang="zh-TW" sz="3600" dirty="0">
              <a:effectLst/>
            </a:endParaRPr>
          </a:p>
          <a:p>
            <a:pPr marL="571500" indent="-571500" algn="l">
              <a:lnSpc>
                <a:spcPct val="150000"/>
              </a:lnSpc>
              <a:buFont typeface="Arial" panose="020B0604020202020204" pitchFamily="34" charset="0"/>
              <a:buChar char="•"/>
            </a:pPr>
            <a:r>
              <a:rPr lang="zh-TW" altLang="en-US" sz="3600" dirty="0">
                <a:effectLst/>
              </a:rPr>
              <a:t>時刻注意在本地或外地旅遊時的微小行為（不亂拋垃圾、少用塑膠、綠色出行等），貢獻自己的力量，讓大自然回復平衡</a:t>
            </a:r>
            <a:r>
              <a:rPr lang="zh-TW" altLang="en-US" sz="3200" dirty="0">
                <a:effectLst/>
              </a:rPr>
              <a:t>。</a:t>
            </a:r>
            <a:endParaRPr lang="en-US" altLang="zh-TW" sz="3200" dirty="0">
              <a:effectLst/>
            </a:endParaRPr>
          </a:p>
        </p:txBody>
      </p:sp>
    </p:spTree>
    <p:extLst>
      <p:ext uri="{BB962C8B-B14F-4D97-AF65-F5344CB8AC3E}">
        <p14:creationId xmlns:p14="http://schemas.microsoft.com/office/powerpoint/2010/main" val="3655296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3">
            <a:extLst>
              <a:ext uri="{FF2B5EF4-FFF2-40B4-BE49-F238E27FC236}">
                <a16:creationId xmlns:a16="http://schemas.microsoft.com/office/drawing/2014/main" id="{90C40FC0-E6C2-4521-92C9-644CFD45DA38}"/>
              </a:ext>
            </a:extLst>
          </p:cNvPr>
          <p:cNvSpPr txBox="1">
            <a:spLocks/>
          </p:cNvSpPr>
          <p:nvPr/>
        </p:nvSpPr>
        <p:spPr>
          <a:xfrm>
            <a:off x="382771" y="1382233"/>
            <a:ext cx="6496494" cy="52674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571500" indent="-571500">
              <a:lnSpc>
                <a:spcPct val="150000"/>
              </a:lnSpc>
            </a:pPr>
            <a:endParaRPr lang="en-US" altLang="zh-TW" sz="3200" dirty="0"/>
          </a:p>
        </p:txBody>
      </p:sp>
      <p:sp>
        <p:nvSpPr>
          <p:cNvPr id="7" name="內容版面配置區 3">
            <a:extLst>
              <a:ext uri="{FF2B5EF4-FFF2-40B4-BE49-F238E27FC236}">
                <a16:creationId xmlns:a16="http://schemas.microsoft.com/office/drawing/2014/main" id="{2E3CB6BD-D52D-4D47-94A3-B1288C9D7E07}"/>
              </a:ext>
            </a:extLst>
          </p:cNvPr>
          <p:cNvSpPr>
            <a:spLocks noGrp="1"/>
          </p:cNvSpPr>
          <p:nvPr>
            <p:ph idx="1"/>
          </p:nvPr>
        </p:nvSpPr>
        <p:spPr>
          <a:xfrm>
            <a:off x="535171" y="2090479"/>
            <a:ext cx="10958624" cy="4686201"/>
          </a:xfrm>
        </p:spPr>
        <p:txBody>
          <a:bodyPr>
            <a:normAutofit/>
          </a:bodyPr>
          <a:lstStyle/>
          <a:p>
            <a:pPr marL="571500" indent="-571500" algn="l">
              <a:lnSpc>
                <a:spcPct val="150000"/>
              </a:lnSpc>
              <a:buFont typeface="Arial" panose="020B0604020202020204" pitchFamily="34" charset="0"/>
              <a:buChar char="•"/>
            </a:pPr>
            <a:r>
              <a:rPr lang="zh-TW" altLang="en-US" sz="3200" dirty="0">
                <a:effectLst/>
              </a:rPr>
              <a:t>不要因為好事微不足道而無心去做，不要以為是小小的壞事就放膽去做。</a:t>
            </a:r>
            <a:endParaRPr lang="en-US" altLang="zh-TW" sz="3200" dirty="0">
              <a:effectLst/>
            </a:endParaRPr>
          </a:p>
          <a:p>
            <a:pPr marL="571500" indent="-571500" algn="l">
              <a:lnSpc>
                <a:spcPct val="150000"/>
              </a:lnSpc>
              <a:buFont typeface="Arial" panose="020B0604020202020204" pitchFamily="34" charset="0"/>
              <a:buChar char="•"/>
            </a:pPr>
            <a:r>
              <a:rPr lang="zh-TW" altLang="en-US" sz="3200" b="1" dirty="0">
                <a:effectLst/>
              </a:rPr>
              <a:t>「勿以善小而不為」</a:t>
            </a:r>
            <a:r>
              <a:rPr lang="zh-TW" altLang="en-US" sz="3200" dirty="0">
                <a:effectLst/>
              </a:rPr>
              <a:t>：選擇低碳出行、選用「海洋友善」防曬產品、自備水樽、拒絕即棄塑膠</a:t>
            </a:r>
            <a:endParaRPr lang="en-US" altLang="zh-TW" sz="3200" dirty="0">
              <a:effectLst/>
            </a:endParaRPr>
          </a:p>
          <a:p>
            <a:pPr marL="571500" indent="-571500" algn="l">
              <a:lnSpc>
                <a:spcPct val="150000"/>
              </a:lnSpc>
              <a:buFont typeface="Arial" panose="020B0604020202020204" pitchFamily="34" charset="0"/>
              <a:buChar char="•"/>
            </a:pPr>
            <a:r>
              <a:rPr lang="zh-TW" altLang="en-US" sz="3200" b="1" dirty="0">
                <a:effectLst/>
              </a:rPr>
              <a:t>「勿以惡小而為之」</a:t>
            </a:r>
            <a:r>
              <a:rPr lang="zh-TW" altLang="en-US" sz="3200" dirty="0">
                <a:effectLst/>
              </a:rPr>
              <a:t>：亂拋垃圾、過度消費、浪費資源、漠視他人違規行為</a:t>
            </a:r>
            <a:endParaRPr lang="en-US" altLang="zh-TW" sz="3200" dirty="0">
              <a:effectLst/>
            </a:endParaRPr>
          </a:p>
        </p:txBody>
      </p:sp>
      <p:pic>
        <p:nvPicPr>
          <p:cNvPr id="8" name="圖片 7">
            <a:extLst>
              <a:ext uri="{FF2B5EF4-FFF2-40B4-BE49-F238E27FC236}">
                <a16:creationId xmlns:a16="http://schemas.microsoft.com/office/drawing/2014/main" id="{28D7E281-CB55-4913-8A3A-D0DE7004203F}"/>
              </a:ext>
            </a:extLst>
          </p:cNvPr>
          <p:cNvPicPr>
            <a:picLocks noChangeAspect="1"/>
          </p:cNvPicPr>
          <p:nvPr/>
        </p:nvPicPr>
        <p:blipFill>
          <a:blip r:embed="rId3"/>
          <a:stretch>
            <a:fillRect/>
          </a:stretch>
        </p:blipFill>
        <p:spPr>
          <a:xfrm>
            <a:off x="3136410" y="184663"/>
            <a:ext cx="5919180" cy="1661524"/>
          </a:xfrm>
          <a:prstGeom prst="rect">
            <a:avLst/>
          </a:prstGeom>
        </p:spPr>
      </p:pic>
    </p:spTree>
    <p:extLst>
      <p:ext uri="{BB962C8B-B14F-4D97-AF65-F5344CB8AC3E}">
        <p14:creationId xmlns:p14="http://schemas.microsoft.com/office/powerpoint/2010/main" val="3400754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317CEBDB-2553-40A8-97D7-B9861F0B871B}"/>
              </a:ext>
            </a:extLst>
          </p:cNvPr>
          <p:cNvSpPr>
            <a:spLocks noGrp="1"/>
          </p:cNvSpPr>
          <p:nvPr>
            <p:ph type="title"/>
          </p:nvPr>
        </p:nvSpPr>
        <p:spPr>
          <a:xfrm>
            <a:off x="255181" y="2558835"/>
            <a:ext cx="5528931" cy="1735013"/>
          </a:xfrm>
        </p:spPr>
        <p:txBody>
          <a:bodyPr>
            <a:noAutofit/>
          </a:bodyPr>
          <a:lstStyle/>
          <a:p>
            <a:r>
              <a:rPr lang="zh-TW" altLang="en-US" sz="4800" dirty="0"/>
              <a:t>做個負責任的遊客</a:t>
            </a:r>
            <a:br>
              <a:rPr lang="en-US" altLang="zh-TW" sz="4800" dirty="0"/>
            </a:br>
            <a:r>
              <a:rPr lang="zh-TW" altLang="en-US" sz="4800" dirty="0"/>
              <a:t>展現良好公民素質</a:t>
            </a:r>
            <a:endParaRPr lang="en-US" sz="4800" dirty="0"/>
          </a:p>
        </p:txBody>
      </p:sp>
      <p:pic>
        <p:nvPicPr>
          <p:cNvPr id="5" name="內容版面配置區 4">
            <a:extLst>
              <a:ext uri="{FF2B5EF4-FFF2-40B4-BE49-F238E27FC236}">
                <a16:creationId xmlns:a16="http://schemas.microsoft.com/office/drawing/2014/main" id="{47978C66-E9A0-4DA4-A2B7-098526F7F0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9409" y="0"/>
            <a:ext cx="4568456" cy="6852684"/>
          </a:xfrm>
        </p:spPr>
      </p:pic>
    </p:spTree>
    <p:extLst>
      <p:ext uri="{BB962C8B-B14F-4D97-AF65-F5344CB8AC3E}">
        <p14:creationId xmlns:p14="http://schemas.microsoft.com/office/powerpoint/2010/main" val="1951195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780510"/>
          </a:xfrm>
        </p:spPr>
        <p:txBody>
          <a:bodyPr>
            <a:normAutofit/>
          </a:bodyPr>
          <a:lstStyle/>
          <a:p>
            <a:r>
              <a:rPr lang="zh-TW" altLang="en-US" dirty="0"/>
              <a:t>良好公民出遊的「十要」</a:t>
            </a:r>
            <a:r>
              <a:rPr lang="zh-TW" altLang="en-US" dirty="0">
                <a:solidFill>
                  <a:schemeClr val="tx1"/>
                </a:solidFill>
              </a:rPr>
              <a:t>與</a:t>
            </a:r>
            <a:r>
              <a:rPr lang="zh-TW" altLang="en-US" dirty="0"/>
              <a:t>「十不要」</a:t>
            </a:r>
          </a:p>
        </p:txBody>
      </p:sp>
      <p:sp>
        <p:nvSpPr>
          <p:cNvPr id="5" name="內容版面配置區 3">
            <a:extLst>
              <a:ext uri="{FF2B5EF4-FFF2-40B4-BE49-F238E27FC236}">
                <a16:creationId xmlns:a16="http://schemas.microsoft.com/office/drawing/2014/main" id="{90C40FC0-E6C2-4521-92C9-644CFD45DA38}"/>
              </a:ext>
            </a:extLst>
          </p:cNvPr>
          <p:cNvSpPr txBox="1">
            <a:spLocks/>
          </p:cNvSpPr>
          <p:nvPr/>
        </p:nvSpPr>
        <p:spPr>
          <a:xfrm>
            <a:off x="382771" y="1382233"/>
            <a:ext cx="6496494" cy="52674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571500" indent="-571500">
              <a:lnSpc>
                <a:spcPct val="150000"/>
              </a:lnSpc>
            </a:pPr>
            <a:endParaRPr lang="en-US" altLang="zh-TW" sz="3200" dirty="0"/>
          </a:p>
        </p:txBody>
      </p:sp>
      <p:graphicFrame>
        <p:nvGraphicFramePr>
          <p:cNvPr id="3" name="表格 5">
            <a:extLst>
              <a:ext uri="{FF2B5EF4-FFF2-40B4-BE49-F238E27FC236}">
                <a16:creationId xmlns:a16="http://schemas.microsoft.com/office/drawing/2014/main" id="{98648AAD-DF77-467C-B376-2BC9C6E50DE8}"/>
              </a:ext>
            </a:extLst>
          </p:cNvPr>
          <p:cNvGraphicFramePr>
            <a:graphicFrameLocks noGrp="1"/>
          </p:cNvGraphicFramePr>
          <p:nvPr>
            <p:ph idx="1"/>
            <p:extLst>
              <p:ext uri="{D42A27DB-BD31-4B8C-83A1-F6EECF244321}">
                <p14:modId xmlns:p14="http://schemas.microsoft.com/office/powerpoint/2010/main" val="594604851"/>
              </p:ext>
            </p:extLst>
          </p:nvPr>
        </p:nvGraphicFramePr>
        <p:xfrm>
          <a:off x="918210" y="1220647"/>
          <a:ext cx="10355580" cy="5267448"/>
        </p:xfrm>
        <a:graphic>
          <a:graphicData uri="http://schemas.openxmlformats.org/drawingml/2006/table">
            <a:tbl>
              <a:tblPr firstRow="1" bandRow="1">
                <a:tableStyleId>{91EBBBCC-DAD2-459C-BE2E-F6DE35CF9A28}</a:tableStyleId>
              </a:tblPr>
              <a:tblGrid>
                <a:gridCol w="5177790">
                  <a:extLst>
                    <a:ext uri="{9D8B030D-6E8A-4147-A177-3AD203B41FA5}">
                      <a16:colId xmlns:a16="http://schemas.microsoft.com/office/drawing/2014/main" val="259588357"/>
                    </a:ext>
                  </a:extLst>
                </a:gridCol>
                <a:gridCol w="5177790">
                  <a:extLst>
                    <a:ext uri="{9D8B030D-6E8A-4147-A177-3AD203B41FA5}">
                      <a16:colId xmlns:a16="http://schemas.microsoft.com/office/drawing/2014/main" val="3223881127"/>
                    </a:ext>
                  </a:extLst>
                </a:gridCol>
              </a:tblGrid>
              <a:tr h="877908">
                <a:tc gridSpan="2">
                  <a:txBody>
                    <a:bodyPr/>
                    <a:lstStyle/>
                    <a:p>
                      <a:pPr algn="ctr"/>
                      <a:r>
                        <a:rPr lang="zh-TW" altLang="en-US" sz="3200" dirty="0"/>
                        <a:t>「十要」</a:t>
                      </a: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tc>
                <a:extLst>
                  <a:ext uri="{0D108BD9-81ED-4DB2-BD59-A6C34878D82A}">
                    <a16:rowId xmlns:a16="http://schemas.microsoft.com/office/drawing/2014/main" val="534052376"/>
                  </a:ext>
                </a:extLst>
              </a:tr>
              <a:tr h="877908">
                <a:tc>
                  <a:txBody>
                    <a:bodyPr/>
                    <a:lstStyle/>
                    <a:p>
                      <a:pPr algn="ctr"/>
                      <a:r>
                        <a:rPr lang="zh-TW" altLang="en-US" sz="3200" b="1" dirty="0">
                          <a:solidFill>
                            <a:schemeClr val="tx1"/>
                          </a:solidFill>
                        </a:rPr>
                        <a:t>要自己垃圾自己帶走</a:t>
                      </a:r>
                      <a:endParaRPr lang="en-US" sz="3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chemeClr val="tx1"/>
                          </a:solidFill>
                        </a:rPr>
                        <a:t>要尊重當地習俗與文化</a:t>
                      </a:r>
                      <a:endParaRPr lang="en-US" sz="3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07367"/>
                  </a:ext>
                </a:extLst>
              </a:tr>
              <a:tr h="877908">
                <a:tc>
                  <a:txBody>
                    <a:bodyPr/>
                    <a:lstStyle/>
                    <a:p>
                      <a:pPr algn="ctr"/>
                      <a:r>
                        <a:rPr lang="zh-TW" altLang="en-US" sz="3200" b="1" dirty="0">
                          <a:solidFill>
                            <a:schemeClr val="tx1"/>
                          </a:solidFill>
                        </a:rPr>
                        <a:t>要遵守公共秩序</a:t>
                      </a:r>
                      <a:endParaRPr lang="en-US" sz="3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chemeClr val="tx1"/>
                          </a:solidFill>
                        </a:rPr>
                        <a:t>要理性消費</a:t>
                      </a:r>
                      <a:endParaRPr lang="en-US" sz="3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065573"/>
                  </a:ext>
                </a:extLst>
              </a:tr>
              <a:tr h="877908">
                <a:tc>
                  <a:txBody>
                    <a:bodyPr/>
                    <a:lstStyle/>
                    <a:p>
                      <a:pPr algn="ctr"/>
                      <a:r>
                        <a:rPr lang="zh-TW" altLang="en-US" sz="3200" b="1" dirty="0">
                          <a:solidFill>
                            <a:schemeClr val="tx1"/>
                          </a:solidFill>
                        </a:rPr>
                        <a:t>要愛護環境與生態</a:t>
                      </a:r>
                      <a:endParaRPr lang="en-US" sz="3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3200" b="1" dirty="0">
                          <a:solidFill>
                            <a:schemeClr val="tx1"/>
                          </a:solidFill>
                        </a:rPr>
                        <a:t>要節約資源，不浪費</a:t>
                      </a:r>
                      <a:endParaRPr lang="en-US" sz="3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0058313"/>
                  </a:ext>
                </a:extLst>
              </a:tr>
              <a:tr h="877908">
                <a:tc>
                  <a:txBody>
                    <a:bodyPr/>
                    <a:lstStyle/>
                    <a:p>
                      <a:pPr algn="ctr"/>
                      <a:r>
                        <a:rPr lang="zh-TW" altLang="en-US" sz="3200" b="1" dirty="0">
                          <a:solidFill>
                            <a:schemeClr val="tx1"/>
                          </a:solidFill>
                        </a:rPr>
                        <a:t>要注重個人衛生</a:t>
                      </a:r>
                      <a:endParaRPr lang="en-US" sz="3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3200" b="1" dirty="0">
                          <a:solidFill>
                            <a:schemeClr val="tx1"/>
                          </a:solidFill>
                        </a:rPr>
                        <a:t>要文明用餐與住宿</a:t>
                      </a:r>
                      <a:endParaRPr lang="en-US" sz="3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416154"/>
                  </a:ext>
                </a:extLst>
              </a:tr>
              <a:tr h="877908">
                <a:tc>
                  <a:txBody>
                    <a:bodyPr/>
                    <a:lstStyle/>
                    <a:p>
                      <a:pPr algn="ctr"/>
                      <a:r>
                        <a:rPr lang="zh-TW" altLang="en-US" sz="3200" b="1" dirty="0">
                          <a:solidFill>
                            <a:schemeClr val="tx1"/>
                          </a:solidFill>
                        </a:rPr>
                        <a:t>要尊重他人和有禮</a:t>
                      </a:r>
                      <a:endParaRPr lang="en-US" sz="3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3200" b="1" dirty="0">
                          <a:solidFill>
                            <a:schemeClr val="tx1"/>
                          </a:solidFill>
                        </a:rPr>
                        <a:t>要安全健康地完成旅程</a:t>
                      </a:r>
                      <a:endParaRPr lang="en-US" sz="3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4939069"/>
                  </a:ext>
                </a:extLst>
              </a:tr>
            </a:tbl>
          </a:graphicData>
        </a:graphic>
      </p:graphicFrame>
      <p:pic>
        <p:nvPicPr>
          <p:cNvPr id="3076" name="Picture 4" descr="Check box - Free ui icons">
            <a:extLst>
              <a:ext uri="{FF2B5EF4-FFF2-40B4-BE49-F238E27FC236}">
                <a16:creationId xmlns:a16="http://schemas.microsoft.com/office/drawing/2014/main" id="{66FEAA61-81DD-4C42-98A6-216D52C0C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333" y="1383680"/>
            <a:ext cx="496800" cy="49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box - Free ui icons">
            <a:extLst>
              <a:ext uri="{FF2B5EF4-FFF2-40B4-BE49-F238E27FC236}">
                <a16:creationId xmlns:a16="http://schemas.microsoft.com/office/drawing/2014/main" id="{0C516A2A-9708-440F-B4C2-01C07241B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265" y="1383680"/>
            <a:ext cx="496800" cy="49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568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780510"/>
          </a:xfrm>
        </p:spPr>
        <p:txBody>
          <a:bodyPr>
            <a:normAutofit/>
          </a:bodyPr>
          <a:lstStyle/>
          <a:p>
            <a:r>
              <a:rPr lang="zh-TW" altLang="en-US" dirty="0"/>
              <a:t>良好公民出遊的「十要」與「十不要」</a:t>
            </a:r>
          </a:p>
        </p:txBody>
      </p:sp>
      <p:sp>
        <p:nvSpPr>
          <p:cNvPr id="5" name="內容版面配置區 3">
            <a:extLst>
              <a:ext uri="{FF2B5EF4-FFF2-40B4-BE49-F238E27FC236}">
                <a16:creationId xmlns:a16="http://schemas.microsoft.com/office/drawing/2014/main" id="{90C40FC0-E6C2-4521-92C9-644CFD45DA38}"/>
              </a:ext>
            </a:extLst>
          </p:cNvPr>
          <p:cNvSpPr txBox="1">
            <a:spLocks/>
          </p:cNvSpPr>
          <p:nvPr/>
        </p:nvSpPr>
        <p:spPr>
          <a:xfrm>
            <a:off x="382771" y="1382233"/>
            <a:ext cx="6496494" cy="52674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571500" indent="-571500">
              <a:lnSpc>
                <a:spcPct val="150000"/>
              </a:lnSpc>
            </a:pPr>
            <a:endParaRPr lang="en-US" altLang="zh-TW" sz="3200" dirty="0"/>
          </a:p>
        </p:txBody>
      </p:sp>
      <p:graphicFrame>
        <p:nvGraphicFramePr>
          <p:cNvPr id="3" name="表格 5">
            <a:extLst>
              <a:ext uri="{FF2B5EF4-FFF2-40B4-BE49-F238E27FC236}">
                <a16:creationId xmlns:a16="http://schemas.microsoft.com/office/drawing/2014/main" id="{98648AAD-DF77-467C-B376-2BC9C6E50DE8}"/>
              </a:ext>
            </a:extLst>
          </p:cNvPr>
          <p:cNvGraphicFramePr>
            <a:graphicFrameLocks noGrp="1"/>
          </p:cNvGraphicFramePr>
          <p:nvPr>
            <p:ph idx="1"/>
            <p:extLst>
              <p:ext uri="{D42A27DB-BD31-4B8C-83A1-F6EECF244321}">
                <p14:modId xmlns:p14="http://schemas.microsoft.com/office/powerpoint/2010/main" val="691550029"/>
              </p:ext>
            </p:extLst>
          </p:nvPr>
        </p:nvGraphicFramePr>
        <p:xfrm>
          <a:off x="918210" y="1220647"/>
          <a:ext cx="10355580" cy="5267448"/>
        </p:xfrm>
        <a:graphic>
          <a:graphicData uri="http://schemas.openxmlformats.org/drawingml/2006/table">
            <a:tbl>
              <a:tblPr firstRow="1" bandRow="1">
                <a:tableStyleId>{91EBBBCC-DAD2-459C-BE2E-F6DE35CF9A28}</a:tableStyleId>
              </a:tblPr>
              <a:tblGrid>
                <a:gridCol w="5177790">
                  <a:extLst>
                    <a:ext uri="{9D8B030D-6E8A-4147-A177-3AD203B41FA5}">
                      <a16:colId xmlns:a16="http://schemas.microsoft.com/office/drawing/2014/main" val="259588357"/>
                    </a:ext>
                  </a:extLst>
                </a:gridCol>
                <a:gridCol w="5177790">
                  <a:extLst>
                    <a:ext uri="{9D8B030D-6E8A-4147-A177-3AD203B41FA5}">
                      <a16:colId xmlns:a16="http://schemas.microsoft.com/office/drawing/2014/main" val="3223881127"/>
                    </a:ext>
                  </a:extLst>
                </a:gridCol>
              </a:tblGrid>
              <a:tr h="877908">
                <a:tc gridSpan="2">
                  <a:txBody>
                    <a:bodyPr/>
                    <a:lstStyle/>
                    <a:p>
                      <a:pPr algn="ctr"/>
                      <a:r>
                        <a:rPr lang="zh-TW" altLang="en-US" sz="3200" dirty="0"/>
                        <a:t>「十不要」</a:t>
                      </a:r>
                      <a:endParaRPr lang="en-US" sz="3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tc>
                <a:extLst>
                  <a:ext uri="{0D108BD9-81ED-4DB2-BD59-A6C34878D82A}">
                    <a16:rowId xmlns:a16="http://schemas.microsoft.com/office/drawing/2014/main" val="534052376"/>
                  </a:ext>
                </a:extLst>
              </a:tr>
              <a:tr h="877908">
                <a:tc>
                  <a:txBody>
                    <a:bodyPr/>
                    <a:lstStyle/>
                    <a:p>
                      <a:pPr algn="ctr"/>
                      <a:r>
                        <a:rPr lang="zh-TW" altLang="en-US" sz="3200" b="1" dirty="0"/>
                        <a:t>不要亂拋垃圾</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3200" b="1" dirty="0"/>
                        <a:t>不要損壞公共設施／文物</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07367"/>
                  </a:ext>
                </a:extLst>
              </a:tr>
              <a:tr h="877908">
                <a:tc>
                  <a:txBody>
                    <a:bodyPr/>
                    <a:lstStyle/>
                    <a:p>
                      <a:pPr algn="ctr"/>
                      <a:r>
                        <a:rPr lang="zh-TW" altLang="en-US" sz="3200" b="1" dirty="0"/>
                        <a:t>不要插隊或推撞</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3200" b="1" dirty="0"/>
                        <a:t>不要參與可疑活動</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065573"/>
                  </a:ext>
                </a:extLst>
              </a:tr>
              <a:tr h="877908">
                <a:tc>
                  <a:txBody>
                    <a:bodyPr/>
                    <a:lstStyle/>
                    <a:p>
                      <a:pPr algn="ctr"/>
                      <a:r>
                        <a:rPr lang="zh-TW" altLang="en-US" sz="3200" b="1" dirty="0"/>
                        <a:t>不要損壞生態</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3200" b="1" dirty="0"/>
                        <a:t>不要違規生火</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0058313"/>
                  </a:ext>
                </a:extLst>
              </a:tr>
              <a:tr h="877908">
                <a:tc>
                  <a:txBody>
                    <a:bodyPr/>
                    <a:lstStyle/>
                    <a:p>
                      <a:pPr algn="ctr"/>
                      <a:r>
                        <a:rPr lang="zh-TW" altLang="en-US" sz="3200" b="1" dirty="0"/>
                        <a:t>不要冒犯習俗與宗教</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3200" b="1" dirty="0"/>
                        <a:t>不要散播不實資訊</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416154"/>
                  </a:ext>
                </a:extLst>
              </a:tr>
              <a:tr h="877908">
                <a:tc>
                  <a:txBody>
                    <a:bodyPr/>
                    <a:lstStyle/>
                    <a:p>
                      <a:pPr algn="ctr"/>
                      <a:r>
                        <a:rPr lang="zh-TW" altLang="en-US" sz="3200" b="1" dirty="0"/>
                        <a:t>不要浪費</a:t>
                      </a:r>
                      <a:r>
                        <a:rPr lang="zh-TW" altLang="en-US" sz="2800" b="1" dirty="0"/>
                        <a:t>（包括能</a:t>
                      </a:r>
                      <a:r>
                        <a:rPr lang="zh-TW" altLang="en-US" sz="2800" b="1" dirty="0">
                          <a:solidFill>
                            <a:schemeClr val="tx1"/>
                          </a:solidFill>
                        </a:rPr>
                        <a:t>源和食物</a:t>
                      </a:r>
                      <a:r>
                        <a:rPr lang="zh-TW" altLang="en-US" sz="2800" b="1" dirty="0"/>
                        <a:t>）</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3200" b="1" dirty="0"/>
                        <a:t>不要忽略個人與他人安全</a:t>
                      </a:r>
                      <a:endParaRPr lang="en-US" sz="3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4939069"/>
                  </a:ext>
                </a:extLst>
              </a:tr>
            </a:tbl>
          </a:graphicData>
        </a:graphic>
      </p:graphicFrame>
      <p:pic>
        <p:nvPicPr>
          <p:cNvPr id="4098" name="Picture 2" descr="Cross X Red Square Delete Wrong Symbol Ico - Red X In A Box - (368x340) Png  Clipart Download">
            <a:extLst>
              <a:ext uri="{FF2B5EF4-FFF2-40B4-BE49-F238E27FC236}">
                <a16:creationId xmlns:a16="http://schemas.microsoft.com/office/drawing/2014/main" id="{95E71877-8D7E-42BB-974A-AC0FCC05E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541" y="1382233"/>
            <a:ext cx="538326" cy="4973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ross X Red Square Delete Wrong Symbol Ico - Red X In A Box - (368x340) Png  Clipart Download">
            <a:extLst>
              <a:ext uri="{FF2B5EF4-FFF2-40B4-BE49-F238E27FC236}">
                <a16:creationId xmlns:a16="http://schemas.microsoft.com/office/drawing/2014/main" id="{0BEE5E93-3310-471C-9A8F-8B333B92C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408" y="1382233"/>
            <a:ext cx="538326" cy="497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85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3600" dirty="0"/>
              <a:t>遵守場地與活動守則</a:t>
            </a:r>
          </a:p>
        </p:txBody>
      </p:sp>
      <p:pic>
        <p:nvPicPr>
          <p:cNvPr id="7" name="Picture 9">
            <a:extLst>
              <a:ext uri="{FF2B5EF4-FFF2-40B4-BE49-F238E27FC236}">
                <a16:creationId xmlns:a16="http://schemas.microsoft.com/office/drawing/2014/main" id="{6DEC8C3A-47CE-4720-A91C-9975556482BC}"/>
              </a:ext>
            </a:extLst>
          </p:cNvPr>
          <p:cNvPicPr>
            <a:picLocks noChangeAspect="1"/>
          </p:cNvPicPr>
          <p:nvPr/>
        </p:nvPicPr>
        <p:blipFill>
          <a:blip r:embed="rId3"/>
          <a:stretch>
            <a:fillRect/>
          </a:stretch>
        </p:blipFill>
        <p:spPr>
          <a:xfrm>
            <a:off x="4462028" y="1389396"/>
            <a:ext cx="7628928" cy="5415850"/>
          </a:xfrm>
          <a:prstGeom prst="rect">
            <a:avLst/>
          </a:prstGeom>
        </p:spPr>
      </p:pic>
      <p:pic>
        <p:nvPicPr>
          <p:cNvPr id="8" name="圖片 7">
            <a:extLst>
              <a:ext uri="{FF2B5EF4-FFF2-40B4-BE49-F238E27FC236}">
                <a16:creationId xmlns:a16="http://schemas.microsoft.com/office/drawing/2014/main" id="{26DF723C-7F1D-4CC5-ABA6-6C021CA7022A}"/>
              </a:ext>
            </a:extLst>
          </p:cNvPr>
          <p:cNvPicPr>
            <a:picLocks noChangeAspect="1"/>
          </p:cNvPicPr>
          <p:nvPr/>
        </p:nvPicPr>
        <p:blipFill>
          <a:blip r:embed="rId4"/>
          <a:stretch>
            <a:fillRect/>
          </a:stretch>
        </p:blipFill>
        <p:spPr>
          <a:xfrm>
            <a:off x="338948" y="1431892"/>
            <a:ext cx="3784376" cy="5373354"/>
          </a:xfrm>
          <a:prstGeom prst="rect">
            <a:avLst/>
          </a:prstGeom>
        </p:spPr>
      </p:pic>
    </p:spTree>
    <p:extLst>
      <p:ext uri="{BB962C8B-B14F-4D97-AF65-F5344CB8AC3E}">
        <p14:creationId xmlns:p14="http://schemas.microsoft.com/office/powerpoint/2010/main" val="89645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801774"/>
          </a:xfrm>
        </p:spPr>
        <p:txBody>
          <a:bodyPr/>
          <a:lstStyle/>
          <a:p>
            <a:r>
              <a:rPr lang="zh-TW" altLang="en-US" dirty="0"/>
              <a:t>你知道香港擁有哪些生態環境嗎？</a:t>
            </a:r>
            <a:endParaRPr lang="en-US" dirty="0"/>
          </a:p>
        </p:txBody>
      </p:sp>
      <p:pic>
        <p:nvPicPr>
          <p:cNvPr id="8" name="Picture 10">
            <a:extLst>
              <a:ext uri="{FF2B5EF4-FFF2-40B4-BE49-F238E27FC236}">
                <a16:creationId xmlns:a16="http://schemas.microsoft.com/office/drawing/2014/main" id="{EAFC4678-2101-496D-A0C3-BCD0A4F66471}"/>
              </a:ext>
            </a:extLst>
          </p:cNvPr>
          <p:cNvPicPr>
            <a:picLocks noChangeAspect="1"/>
          </p:cNvPicPr>
          <p:nvPr/>
        </p:nvPicPr>
        <p:blipFill>
          <a:blip r:embed="rId3"/>
          <a:stretch>
            <a:fillRect/>
          </a:stretch>
        </p:blipFill>
        <p:spPr>
          <a:xfrm>
            <a:off x="5871998" y="1794704"/>
            <a:ext cx="6027403" cy="4018268"/>
          </a:xfrm>
          <a:prstGeom prst="rect">
            <a:avLst/>
          </a:prstGeom>
        </p:spPr>
      </p:pic>
      <p:pic>
        <p:nvPicPr>
          <p:cNvPr id="9" name="Content Placeholder 4">
            <a:extLst>
              <a:ext uri="{FF2B5EF4-FFF2-40B4-BE49-F238E27FC236}">
                <a16:creationId xmlns:a16="http://schemas.microsoft.com/office/drawing/2014/main" id="{D661C088-AC17-49EC-9CAC-137B67D946F2}"/>
              </a:ext>
            </a:extLst>
          </p:cNvPr>
          <p:cNvPicPr>
            <a:picLocks noGrp="1" noChangeAspect="1"/>
          </p:cNvPicPr>
          <p:nvPr>
            <p:ph idx="1"/>
          </p:nvPr>
        </p:nvPicPr>
        <p:blipFill>
          <a:blip r:embed="rId4"/>
          <a:stretch>
            <a:fillRect/>
          </a:stretch>
        </p:blipFill>
        <p:spPr>
          <a:xfrm>
            <a:off x="292599" y="1794704"/>
            <a:ext cx="5470063" cy="4018268"/>
          </a:xfrm>
          <a:prstGeom prst="rect">
            <a:avLst/>
          </a:prstGeom>
        </p:spPr>
      </p:pic>
      <p:sp>
        <p:nvSpPr>
          <p:cNvPr id="11" name="TextBox 5">
            <a:extLst>
              <a:ext uri="{FF2B5EF4-FFF2-40B4-BE49-F238E27FC236}">
                <a16:creationId xmlns:a16="http://schemas.microsoft.com/office/drawing/2014/main" id="{AE12112E-1A4D-4914-B077-05413CF452ED}"/>
              </a:ext>
            </a:extLst>
          </p:cNvPr>
          <p:cNvSpPr txBox="1"/>
          <p:nvPr/>
        </p:nvSpPr>
        <p:spPr>
          <a:xfrm>
            <a:off x="9304020" y="6550223"/>
            <a:ext cx="3098301" cy="307777"/>
          </a:xfrm>
          <a:prstGeom prst="rect">
            <a:avLst/>
          </a:prstGeom>
          <a:noFill/>
        </p:spPr>
        <p:txBody>
          <a:bodyPr wrap="square">
            <a:spAutoFit/>
          </a:bodyPr>
          <a:lstStyle/>
          <a:p>
            <a:r>
              <a:rPr lang="zh-TW" altLang="en-US" sz="1400" dirty="0"/>
              <a:t>圖片及資料來源：漁農自然護理署</a:t>
            </a:r>
            <a:endParaRPr lang="en-US" sz="1400" dirty="0"/>
          </a:p>
        </p:txBody>
      </p:sp>
    </p:spTree>
    <p:extLst>
      <p:ext uri="{BB962C8B-B14F-4D97-AF65-F5344CB8AC3E}">
        <p14:creationId xmlns:p14="http://schemas.microsoft.com/office/powerpoint/2010/main" val="1095091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497836" y="218953"/>
            <a:ext cx="7729728" cy="1163281"/>
          </a:xfrm>
        </p:spPr>
        <p:txBody>
          <a:bodyPr>
            <a:normAutofit/>
          </a:bodyPr>
          <a:lstStyle/>
          <a:p>
            <a:r>
              <a:rPr lang="zh-TW" altLang="en-US" sz="3600" dirty="0">
                <a:effectLst/>
              </a:rPr>
              <a:t>我和大自然的隱形</a:t>
            </a:r>
            <a:r>
              <a:rPr lang="zh-TW" altLang="en-US" sz="3600" dirty="0">
                <a:solidFill>
                  <a:schemeClr val="tx1"/>
                </a:solidFill>
                <a:effectLst/>
              </a:rPr>
              <a:t>契</a:t>
            </a:r>
            <a:r>
              <a:rPr lang="zh-TW" altLang="en-US" sz="3600" dirty="0">
                <a:effectLst/>
              </a:rPr>
              <a:t>約</a:t>
            </a:r>
            <a:endParaRPr lang="zh-TW" altLang="en-US" sz="3600"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350036"/>
          </a:xfrm>
        </p:spPr>
        <p:txBody>
          <a:bodyPr>
            <a:noAutofit/>
          </a:bodyPr>
          <a:lstStyle/>
          <a:p>
            <a:pPr marL="0" indent="0" algn="ctr">
              <a:lnSpc>
                <a:spcPct val="150000"/>
              </a:lnSpc>
              <a:buNone/>
            </a:pPr>
            <a:r>
              <a:rPr lang="zh-TW" altLang="en-US" sz="2800" b="1" u="sng" dirty="0"/>
              <a:t>作為良好公民的責任</a:t>
            </a:r>
            <a:endParaRPr lang="en-US" altLang="zh-TW" sz="2800" b="1" u="sng" dirty="0">
              <a:effectLst/>
            </a:endParaRPr>
          </a:p>
          <a:p>
            <a:pPr marL="571500" indent="-571500" algn="l">
              <a:lnSpc>
                <a:spcPct val="150000"/>
              </a:lnSpc>
              <a:buFont typeface="Arial" panose="020B0604020202020204" pitchFamily="34" charset="0"/>
              <a:buChar char="•"/>
            </a:pPr>
            <a:r>
              <a:rPr lang="zh-TW" altLang="en-US" sz="2800" dirty="0">
                <a:effectLst/>
              </a:rPr>
              <a:t>「可持續發展是指既能滿足當代的需要，而同時又不損及後代滿足其需要的發展模式。」</a:t>
            </a:r>
            <a:r>
              <a:rPr lang="zh-TW" altLang="en-US" dirty="0">
                <a:effectLst/>
              </a:rPr>
              <a:t>（摘自聯合國世界環境與發展委員會於一九八七年發表的報告</a:t>
            </a:r>
            <a:r>
              <a:rPr lang="en-US" altLang="zh-TW" dirty="0">
                <a:effectLst/>
              </a:rPr>
              <a:t>《</a:t>
            </a:r>
            <a:r>
              <a:rPr lang="zh-TW" altLang="en-US" dirty="0">
                <a:effectLst/>
              </a:rPr>
              <a:t>我們的共同未來</a:t>
            </a:r>
            <a:r>
              <a:rPr lang="en-US" altLang="zh-TW" dirty="0">
                <a:effectLst/>
              </a:rPr>
              <a:t>》</a:t>
            </a:r>
            <a:r>
              <a:rPr lang="zh-TW" altLang="en-US" dirty="0">
                <a:effectLst/>
              </a:rPr>
              <a:t>）</a:t>
            </a:r>
            <a:endParaRPr lang="en-US" altLang="zh-TW" dirty="0">
              <a:effectLst/>
            </a:endParaRPr>
          </a:p>
          <a:p>
            <a:pPr marL="571500" indent="-571500">
              <a:lnSpc>
                <a:spcPct val="150000"/>
              </a:lnSpc>
            </a:pPr>
            <a:r>
              <a:rPr lang="zh-TW" altLang="en-US" sz="2800" dirty="0">
                <a:effectLst/>
              </a:rPr>
              <a:t>做個盡責的公民</a:t>
            </a:r>
            <a:r>
              <a:rPr lang="zh-TW" altLang="en-US" sz="2800" dirty="0"/>
              <a:t>，為個人行為負責任，</a:t>
            </a:r>
            <a:r>
              <a:rPr lang="zh-TW" altLang="en-US" sz="2800" dirty="0">
                <a:effectLst/>
              </a:rPr>
              <a:t>為香港、國家，以至世界的可持續發展貢獻積極力量</a:t>
            </a:r>
            <a:endParaRPr lang="en-US" altLang="zh-TW" sz="2800" dirty="0"/>
          </a:p>
          <a:p>
            <a:pPr marL="571500" indent="-571500" algn="l">
              <a:lnSpc>
                <a:spcPct val="150000"/>
              </a:lnSpc>
              <a:buFont typeface="Arial" panose="020B0604020202020204" pitchFamily="34" charset="0"/>
              <a:buChar char="•"/>
            </a:pPr>
            <a:r>
              <a:rPr lang="zh-TW" altLang="en-US" sz="2800" dirty="0">
                <a:effectLst/>
              </a:rPr>
              <a:t>文明旅遊理念是培育和踐行正確價值觀的重要一環，對於促進和諧社會建設、形成良好社會風氣具有重要作用</a:t>
            </a:r>
          </a:p>
        </p:txBody>
      </p:sp>
    </p:spTree>
    <p:extLst>
      <p:ext uri="{BB962C8B-B14F-4D97-AF65-F5344CB8AC3E}">
        <p14:creationId xmlns:p14="http://schemas.microsoft.com/office/powerpoint/2010/main" val="3479686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317CEBDB-2553-40A8-97D7-B9861F0B871B}"/>
              </a:ext>
            </a:extLst>
          </p:cNvPr>
          <p:cNvSpPr>
            <a:spLocks noGrp="1"/>
          </p:cNvSpPr>
          <p:nvPr>
            <p:ph type="title"/>
          </p:nvPr>
        </p:nvSpPr>
        <p:spPr>
          <a:xfrm>
            <a:off x="825937" y="2858251"/>
            <a:ext cx="4486656" cy="1141497"/>
          </a:xfrm>
        </p:spPr>
        <p:txBody>
          <a:bodyPr>
            <a:normAutofit/>
          </a:bodyPr>
          <a:lstStyle/>
          <a:p>
            <a:r>
              <a:rPr lang="zh-TW" altLang="en-US" sz="5400" dirty="0"/>
              <a:t>綠色旅遊</a:t>
            </a:r>
            <a:endParaRPr lang="en-US" sz="5400" dirty="0"/>
          </a:p>
        </p:txBody>
      </p:sp>
      <p:pic>
        <p:nvPicPr>
          <p:cNvPr id="14" name="內容版面配置區 13">
            <a:extLst>
              <a:ext uri="{FF2B5EF4-FFF2-40B4-BE49-F238E27FC236}">
                <a16:creationId xmlns:a16="http://schemas.microsoft.com/office/drawing/2014/main" id="{AF7306CE-5EF6-4DB8-AC12-E224B41540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9409" y="0"/>
            <a:ext cx="4599769" cy="6852719"/>
          </a:xfrm>
        </p:spPr>
      </p:pic>
    </p:spTree>
    <p:extLst>
      <p:ext uri="{BB962C8B-B14F-4D97-AF65-F5344CB8AC3E}">
        <p14:creationId xmlns:p14="http://schemas.microsoft.com/office/powerpoint/2010/main" val="72866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dirty="0"/>
              <a:t>甚麼是綠色旅遊？</a:t>
            </a:r>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350036"/>
          </a:xfrm>
        </p:spPr>
        <p:txBody>
          <a:bodyPr>
            <a:normAutofit/>
          </a:bodyPr>
          <a:lstStyle/>
          <a:p>
            <a:pPr marL="571500" indent="-571500" algn="l">
              <a:lnSpc>
                <a:spcPct val="150000"/>
              </a:lnSpc>
              <a:buFont typeface="Arial" panose="020B0604020202020204" pitchFamily="34" charset="0"/>
              <a:buChar char="•"/>
            </a:pPr>
            <a:r>
              <a:rPr lang="zh-TW" altLang="en-US" sz="2800" dirty="0">
                <a:latin typeface="微軟正黑體" panose="020B0604030504040204" pitchFamily="34" charset="-120"/>
                <a:ea typeface="微軟正黑體" panose="020B0604030504040204" pitchFamily="34" charset="-120"/>
                <a:sym typeface="Inter Bold"/>
              </a:rPr>
              <a:t>綠色旅遊（</a:t>
            </a:r>
            <a:r>
              <a:rPr lang="en-US" altLang="zh-TW" sz="2800" dirty="0">
                <a:latin typeface="微軟正黑體" panose="020B0604030504040204" pitchFamily="34" charset="-120"/>
                <a:ea typeface="微軟正黑體" panose="020B0604030504040204" pitchFamily="34" charset="-120"/>
                <a:sym typeface="Inter Bold"/>
              </a:rPr>
              <a:t>Green Tourism</a:t>
            </a:r>
            <a:r>
              <a:rPr lang="zh-TW" altLang="en-US" sz="2800" dirty="0">
                <a:latin typeface="微軟正黑體" panose="020B0604030504040204" pitchFamily="34" charset="-120"/>
                <a:ea typeface="微軟正黑體" panose="020B0604030504040204" pitchFamily="34" charset="-120"/>
                <a:sym typeface="Inter Bold"/>
              </a:rPr>
              <a:t>，亦稱可持續旅遊或生態旅遊）是一種以負責任態度進行的旅遊模式，旨在全面考慮旅遊活動對當前及未來經濟、社會及環境影響，同時滿足遊客、業界、環境及本土社區需求。</a:t>
            </a:r>
            <a:endParaRPr lang="en-US" altLang="zh-TW" sz="2800" dirty="0">
              <a:latin typeface="微軟正黑體" panose="020B0604030504040204" pitchFamily="34" charset="-120"/>
              <a:ea typeface="微軟正黑體" panose="020B0604030504040204" pitchFamily="34" charset="-120"/>
              <a:sym typeface="Inter Bold"/>
            </a:endParaRPr>
          </a:p>
          <a:p>
            <a:pPr marL="571500" indent="-571500">
              <a:lnSpc>
                <a:spcPct val="150000"/>
              </a:lnSpc>
            </a:pPr>
            <a:r>
              <a:rPr lang="zh-TW" altLang="en-US" sz="2800" dirty="0">
                <a:latin typeface="微軟正黑體" panose="020B0604030504040204" pitchFamily="34" charset="-120"/>
                <a:ea typeface="微軟正黑體" panose="020B0604030504040204" pitchFamily="34" charset="-120"/>
                <a:sym typeface="Inter Bold"/>
              </a:rPr>
              <a:t>綠色旅遊強調以低</a:t>
            </a:r>
            <a:r>
              <a:rPr lang="zh-TW" altLang="en-US" sz="2800" dirty="0">
                <a:solidFill>
                  <a:schemeClr val="tx1"/>
                </a:solidFill>
                <a:latin typeface="微軟正黑體" panose="020B0604030504040204" pitchFamily="34" charset="-120"/>
                <a:sym typeface="Inter Bold"/>
              </a:rPr>
              <a:t>度影響環境的方</a:t>
            </a:r>
            <a:r>
              <a:rPr lang="zh-TW" altLang="en-US" sz="2800" dirty="0">
                <a:solidFill>
                  <a:schemeClr val="tx1"/>
                </a:solidFill>
                <a:latin typeface="微軟正黑體" panose="020B0604030504040204" pitchFamily="34" charset="-120"/>
                <a:ea typeface="微軟正黑體" panose="020B0604030504040204" pitchFamily="34" charset="-120"/>
                <a:sym typeface="Inter Bold"/>
              </a:rPr>
              <a:t>式遊覽，欣賞及了解自然與文化遺產；積極促進環境保育、生物多樣性保護及自然資源可持續利用；透過教育提升遊客環保意識；為當地社區帶來經濟效益及社會福祉；並確保旅遊發展不損害生態系統的長期</a:t>
            </a:r>
            <a:r>
              <a:rPr lang="zh-TW" altLang="en-US" sz="2800" dirty="0">
                <a:latin typeface="微軟正黑體" panose="020B0604030504040204" pitchFamily="34" charset="-120"/>
                <a:ea typeface="微軟正黑體" panose="020B0604030504040204" pitchFamily="34" charset="-120"/>
                <a:sym typeface="Inter Bold"/>
              </a:rPr>
              <a:t>穩定。</a:t>
            </a:r>
            <a:endParaRPr lang="zh-TW" altLang="en-US" sz="2800" dirty="0">
              <a:effectLst/>
            </a:endParaRPr>
          </a:p>
        </p:txBody>
      </p:sp>
    </p:spTree>
    <p:extLst>
      <p:ext uri="{BB962C8B-B14F-4D97-AF65-F5344CB8AC3E}">
        <p14:creationId xmlns:p14="http://schemas.microsoft.com/office/powerpoint/2010/main" val="841902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2800" dirty="0">
                <a:effectLst/>
              </a:rPr>
              <a:t>學習活動三</a:t>
            </a:r>
            <a:br>
              <a:rPr lang="en-US" altLang="zh-TW" sz="2800" dirty="0">
                <a:effectLst/>
              </a:rPr>
            </a:br>
            <a:r>
              <a:rPr lang="zh-TW" altLang="en-US" sz="2800" dirty="0">
                <a:effectLst/>
              </a:rPr>
              <a:t>「綠色旅遊」</a:t>
            </a:r>
            <a:r>
              <a:rPr lang="zh-TW" altLang="en-US" dirty="0"/>
              <a:t>夢想計劃：可持續旅行體驗</a:t>
            </a:r>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350036"/>
          </a:xfrm>
        </p:spPr>
        <p:txBody>
          <a:bodyPr>
            <a:normAutofit/>
          </a:bodyPr>
          <a:lstStyle/>
          <a:p>
            <a:pPr marL="571500" indent="-571500" algn="l">
              <a:lnSpc>
                <a:spcPct val="150000"/>
              </a:lnSpc>
              <a:buFont typeface="Arial" panose="020B0604020202020204" pitchFamily="34" charset="0"/>
              <a:buChar char="•"/>
            </a:pPr>
            <a:r>
              <a:rPr lang="zh-TW" altLang="en-US" sz="2800" dirty="0">
                <a:effectLst/>
              </a:rPr>
              <a:t>根據「綠色旅遊」核心原則（低環境影響、教育、社區益處、可持續發展），以小組合作形式，構思一個原創「綠色旅遊」活動概念</a:t>
            </a:r>
            <a:endParaRPr lang="en-US" altLang="zh-TW" sz="2800" dirty="0">
              <a:effectLst/>
            </a:endParaRPr>
          </a:p>
          <a:p>
            <a:pPr marL="571500" indent="-571500" algn="l">
              <a:lnSpc>
                <a:spcPct val="150000"/>
              </a:lnSpc>
              <a:buFont typeface="Arial" panose="020B0604020202020204" pitchFamily="34" charset="0"/>
              <a:buChar char="•"/>
            </a:pPr>
            <a:r>
              <a:rPr lang="zh-TW" altLang="en-US" sz="2800" dirty="0">
                <a:effectLst/>
              </a:rPr>
              <a:t>思考重點：「綠色旅遊」活動如何同時滿足</a:t>
            </a:r>
            <a:endParaRPr lang="en-US" altLang="zh-TW" sz="2800" dirty="0">
              <a:effectLst/>
            </a:endParaRPr>
          </a:p>
          <a:p>
            <a:pPr marL="1257300" lvl="3" indent="-571500">
              <a:lnSpc>
                <a:spcPct val="150000"/>
              </a:lnSpc>
            </a:pPr>
            <a:r>
              <a:rPr lang="zh-TW" altLang="en-US" sz="2800" dirty="0">
                <a:effectLst/>
              </a:rPr>
              <a:t>低環境影響</a:t>
            </a:r>
          </a:p>
          <a:p>
            <a:pPr marL="1257300" lvl="3" indent="-571500">
              <a:lnSpc>
                <a:spcPct val="150000"/>
              </a:lnSpc>
            </a:pPr>
            <a:r>
              <a:rPr lang="zh-TW" altLang="en-US" sz="2800" dirty="0">
                <a:effectLst/>
              </a:rPr>
              <a:t>富環保教育意義</a:t>
            </a:r>
          </a:p>
          <a:p>
            <a:pPr marL="1257300" lvl="3" indent="-571500">
              <a:lnSpc>
                <a:spcPct val="150000"/>
              </a:lnSpc>
            </a:pPr>
            <a:r>
              <a:rPr lang="zh-TW" altLang="en-US" sz="2800" dirty="0">
                <a:effectLst/>
              </a:rPr>
              <a:t>支持原生社區發展</a:t>
            </a:r>
          </a:p>
          <a:p>
            <a:pPr marL="1257300" lvl="3" indent="-571500">
              <a:lnSpc>
                <a:spcPct val="150000"/>
              </a:lnSpc>
            </a:pPr>
            <a:r>
              <a:rPr lang="zh-TW" altLang="en-US" sz="2800" dirty="0">
                <a:effectLst/>
              </a:rPr>
              <a:t>可持續發展</a:t>
            </a:r>
          </a:p>
        </p:txBody>
      </p:sp>
    </p:spTree>
    <p:extLst>
      <p:ext uri="{BB962C8B-B14F-4D97-AF65-F5344CB8AC3E}">
        <p14:creationId xmlns:p14="http://schemas.microsoft.com/office/powerpoint/2010/main" val="828305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2800" dirty="0">
                <a:effectLst/>
              </a:rPr>
              <a:t>學習活動三</a:t>
            </a:r>
            <a:br>
              <a:rPr lang="en-US" altLang="zh-TW" sz="2800" dirty="0">
                <a:effectLst/>
              </a:rPr>
            </a:br>
            <a:r>
              <a:rPr lang="zh-TW" altLang="en-US" sz="2800" dirty="0">
                <a:effectLst/>
              </a:rPr>
              <a:t>「綠色旅遊」</a:t>
            </a:r>
            <a:r>
              <a:rPr lang="zh-TW" altLang="en-US" dirty="0"/>
              <a:t>夢想計劃：可持續旅行體驗</a:t>
            </a:r>
          </a:p>
        </p:txBody>
      </p:sp>
      <p:graphicFrame>
        <p:nvGraphicFramePr>
          <p:cNvPr id="3" name="表格 3">
            <a:extLst>
              <a:ext uri="{FF2B5EF4-FFF2-40B4-BE49-F238E27FC236}">
                <a16:creationId xmlns:a16="http://schemas.microsoft.com/office/drawing/2014/main" id="{41012A2C-075E-42FA-8868-6E82B43FE43B}"/>
              </a:ext>
            </a:extLst>
          </p:cNvPr>
          <p:cNvGraphicFramePr>
            <a:graphicFrameLocks noGrp="1"/>
          </p:cNvGraphicFramePr>
          <p:nvPr>
            <p:ph idx="1"/>
            <p:extLst>
              <p:ext uri="{D42A27DB-BD31-4B8C-83A1-F6EECF244321}">
                <p14:modId xmlns:p14="http://schemas.microsoft.com/office/powerpoint/2010/main" val="941253665"/>
              </p:ext>
            </p:extLst>
          </p:nvPr>
        </p:nvGraphicFramePr>
        <p:xfrm>
          <a:off x="491490" y="1634490"/>
          <a:ext cx="11052812" cy="5143500"/>
        </p:xfrm>
        <a:graphic>
          <a:graphicData uri="http://schemas.openxmlformats.org/drawingml/2006/table">
            <a:tbl>
              <a:tblPr firstRow="1" bandRow="1">
                <a:tableStyleId>{00A15C55-8517-42AA-B614-E9B94910E393}</a:tableStyleId>
              </a:tblPr>
              <a:tblGrid>
                <a:gridCol w="2763203">
                  <a:extLst>
                    <a:ext uri="{9D8B030D-6E8A-4147-A177-3AD203B41FA5}">
                      <a16:colId xmlns:a16="http://schemas.microsoft.com/office/drawing/2014/main" val="3315975092"/>
                    </a:ext>
                  </a:extLst>
                </a:gridCol>
                <a:gridCol w="2763203">
                  <a:extLst>
                    <a:ext uri="{9D8B030D-6E8A-4147-A177-3AD203B41FA5}">
                      <a16:colId xmlns:a16="http://schemas.microsoft.com/office/drawing/2014/main" val="2705126951"/>
                    </a:ext>
                  </a:extLst>
                </a:gridCol>
                <a:gridCol w="2763203">
                  <a:extLst>
                    <a:ext uri="{9D8B030D-6E8A-4147-A177-3AD203B41FA5}">
                      <a16:colId xmlns:a16="http://schemas.microsoft.com/office/drawing/2014/main" val="779474580"/>
                    </a:ext>
                  </a:extLst>
                </a:gridCol>
                <a:gridCol w="2763203">
                  <a:extLst>
                    <a:ext uri="{9D8B030D-6E8A-4147-A177-3AD203B41FA5}">
                      <a16:colId xmlns:a16="http://schemas.microsoft.com/office/drawing/2014/main" val="2675547450"/>
                    </a:ext>
                  </a:extLst>
                </a:gridCol>
              </a:tblGrid>
              <a:tr h="880110">
                <a:tc gridSpan="4">
                  <a:txBody>
                    <a:bodyPr/>
                    <a:lstStyle/>
                    <a:p>
                      <a:pPr algn="ctr"/>
                      <a:r>
                        <a:rPr lang="zh-TW" altLang="en-US" sz="4400" dirty="0"/>
                        <a:t>主題</a:t>
                      </a:r>
                      <a:endParaRPr lang="en-US" sz="4400" dirty="0"/>
                    </a:p>
                  </a:txBody>
                  <a:tcPr anchor="ctr"/>
                </a:tc>
                <a:tc hMerge="1">
                  <a:txBody>
                    <a:bodyPr/>
                    <a:lstStyle/>
                    <a:p>
                      <a:pPr algn="ctr"/>
                      <a:endParaRPr lang="en-US" sz="2800" dirty="0"/>
                    </a:p>
                  </a:txBody>
                  <a:tcPr anchor="ctr"/>
                </a:tc>
                <a:tc hMerge="1">
                  <a:txBody>
                    <a:bodyPr/>
                    <a:lstStyle/>
                    <a:p>
                      <a:pPr algn="ctr"/>
                      <a:endParaRPr lang="en-US" sz="2800" dirty="0"/>
                    </a:p>
                  </a:txBody>
                  <a:tcPr anchor="ctr"/>
                </a:tc>
                <a:tc hMerge="1">
                  <a:txBody>
                    <a:bodyPr/>
                    <a:lstStyle/>
                    <a:p>
                      <a:endParaRPr lang="en-US" dirty="0"/>
                    </a:p>
                  </a:txBody>
                  <a:tcPr anchor="ctr"/>
                </a:tc>
                <a:extLst>
                  <a:ext uri="{0D108BD9-81ED-4DB2-BD59-A6C34878D82A}">
                    <a16:rowId xmlns:a16="http://schemas.microsoft.com/office/drawing/2014/main" val="2264329171"/>
                  </a:ext>
                </a:extLst>
              </a:tr>
              <a:tr h="734005">
                <a:tc>
                  <a:txBody>
                    <a:bodyPr/>
                    <a:lstStyle/>
                    <a:p>
                      <a:pPr algn="ctr"/>
                      <a:r>
                        <a:rPr lang="zh-TW" altLang="en-US" sz="2400" dirty="0"/>
                        <a:t>低環境影響</a:t>
                      </a:r>
                      <a:endParaRPr lang="en-US" sz="2400" dirty="0"/>
                    </a:p>
                  </a:txBody>
                  <a:tcPr anchor="ctr"/>
                </a:tc>
                <a:tc>
                  <a:txBody>
                    <a:bodyPr/>
                    <a:lstStyle/>
                    <a:p>
                      <a:pPr algn="ctr"/>
                      <a:r>
                        <a:rPr lang="zh-TW" altLang="en-US" sz="2400" dirty="0"/>
                        <a:t>富環保教育意義</a:t>
                      </a:r>
                      <a:endParaRPr lang="en-US" sz="2400" dirty="0"/>
                    </a:p>
                  </a:txBody>
                  <a:tcPr anchor="ctr"/>
                </a:tc>
                <a:tc>
                  <a:txBody>
                    <a:bodyPr/>
                    <a:lstStyle/>
                    <a:p>
                      <a:pPr algn="ctr"/>
                      <a:r>
                        <a:rPr lang="zh-TW" altLang="en-US" sz="2400" dirty="0"/>
                        <a:t>支持原生</a:t>
                      </a:r>
                      <a:endParaRPr lang="en-US" altLang="zh-TW" sz="2400" dirty="0"/>
                    </a:p>
                    <a:p>
                      <a:pPr algn="ctr"/>
                      <a:r>
                        <a:rPr lang="zh-TW" altLang="en-US" sz="2400" dirty="0"/>
                        <a:t>社區發展</a:t>
                      </a:r>
                      <a:endParaRPr lang="en-US" sz="2400" dirty="0"/>
                    </a:p>
                  </a:txBody>
                  <a:tcPr anchor="ctr"/>
                </a:tc>
                <a:tc>
                  <a:txBody>
                    <a:bodyPr/>
                    <a:lstStyle/>
                    <a:p>
                      <a:pPr algn="ctr"/>
                      <a:r>
                        <a:rPr lang="zh-TW" altLang="en-US" sz="2400" dirty="0"/>
                        <a:t>可持續發展</a:t>
                      </a:r>
                      <a:endParaRPr lang="en-US" sz="2400" dirty="0"/>
                    </a:p>
                  </a:txBody>
                  <a:tcPr anchor="ctr"/>
                </a:tc>
                <a:extLst>
                  <a:ext uri="{0D108BD9-81ED-4DB2-BD59-A6C34878D82A}">
                    <a16:rowId xmlns:a16="http://schemas.microsoft.com/office/drawing/2014/main" val="4026685872"/>
                  </a:ext>
                </a:extLst>
              </a:tr>
              <a:tr h="3440430">
                <a:tc>
                  <a:txBody>
                    <a:bodyPr/>
                    <a:lstStyle/>
                    <a:p>
                      <a:pPr marL="457200" indent="-457200">
                        <a:buFont typeface="Arial" panose="020B0604020202020204" pitchFamily="34" charset="0"/>
                        <a:buChar char="•"/>
                      </a:pPr>
                      <a:endParaRPr lang="en-US" sz="2000" dirty="0"/>
                    </a:p>
                  </a:txBody>
                  <a:tcPr/>
                </a:tc>
                <a:tc>
                  <a:txBody>
                    <a:bodyPr/>
                    <a:lstStyle/>
                    <a:p>
                      <a:pPr marL="342900" indent="-342900">
                        <a:buFont typeface="Arial" panose="020B0604020202020204" pitchFamily="34" charset="0"/>
                        <a:buChar char="•"/>
                      </a:pPr>
                      <a:endParaRPr lang="en-US" sz="2000" dirty="0"/>
                    </a:p>
                  </a:txBody>
                  <a:tcPr/>
                </a:tc>
                <a:tc>
                  <a:txBody>
                    <a:bodyPr/>
                    <a:lstStyle/>
                    <a:p>
                      <a:pPr marL="342900" indent="-342900">
                        <a:buFont typeface="Arial" panose="020B0604020202020204" pitchFamily="34" charset="0"/>
                        <a:buChar char="•"/>
                      </a:pPr>
                      <a:endParaRPr lang="en-US" sz="2000" dirty="0"/>
                    </a:p>
                  </a:txBody>
                  <a:tcPr/>
                </a:tc>
                <a:tc>
                  <a:txBody>
                    <a:bodyPr/>
                    <a:lstStyle/>
                    <a:p>
                      <a:pPr marL="342900" indent="-342900">
                        <a:buFont typeface="Arial" panose="020B0604020202020204" pitchFamily="34" charset="0"/>
                        <a:buChar char="•"/>
                      </a:pPr>
                      <a:endParaRPr lang="en-US" sz="2000" dirty="0"/>
                    </a:p>
                  </a:txBody>
                  <a:tcPr/>
                </a:tc>
                <a:extLst>
                  <a:ext uri="{0D108BD9-81ED-4DB2-BD59-A6C34878D82A}">
                    <a16:rowId xmlns:a16="http://schemas.microsoft.com/office/drawing/2014/main" val="2826001834"/>
                  </a:ext>
                </a:extLst>
              </a:tr>
            </a:tbl>
          </a:graphicData>
        </a:graphic>
      </p:graphicFrame>
    </p:spTree>
    <p:extLst>
      <p:ext uri="{BB962C8B-B14F-4D97-AF65-F5344CB8AC3E}">
        <p14:creationId xmlns:p14="http://schemas.microsoft.com/office/powerpoint/2010/main" val="2569916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3">
            <a:extLst>
              <a:ext uri="{FF2B5EF4-FFF2-40B4-BE49-F238E27FC236}">
                <a16:creationId xmlns:a16="http://schemas.microsoft.com/office/drawing/2014/main" id="{41012A2C-075E-42FA-8868-6E82B43FE43B}"/>
              </a:ext>
            </a:extLst>
          </p:cNvPr>
          <p:cNvGraphicFramePr>
            <a:graphicFrameLocks noGrp="1"/>
          </p:cNvGraphicFramePr>
          <p:nvPr>
            <p:ph idx="1"/>
            <p:extLst>
              <p:ext uri="{D42A27DB-BD31-4B8C-83A1-F6EECF244321}">
                <p14:modId xmlns:p14="http://schemas.microsoft.com/office/powerpoint/2010/main" val="1768520737"/>
              </p:ext>
            </p:extLst>
          </p:nvPr>
        </p:nvGraphicFramePr>
        <p:xfrm>
          <a:off x="491490" y="1634490"/>
          <a:ext cx="11052812" cy="5147310"/>
        </p:xfrm>
        <a:graphic>
          <a:graphicData uri="http://schemas.openxmlformats.org/drawingml/2006/table">
            <a:tbl>
              <a:tblPr firstRow="1" bandRow="1">
                <a:tableStyleId>{00A15C55-8517-42AA-B614-E9B94910E393}</a:tableStyleId>
              </a:tblPr>
              <a:tblGrid>
                <a:gridCol w="2763203">
                  <a:extLst>
                    <a:ext uri="{9D8B030D-6E8A-4147-A177-3AD203B41FA5}">
                      <a16:colId xmlns:a16="http://schemas.microsoft.com/office/drawing/2014/main" val="3315975092"/>
                    </a:ext>
                  </a:extLst>
                </a:gridCol>
                <a:gridCol w="2763203">
                  <a:extLst>
                    <a:ext uri="{9D8B030D-6E8A-4147-A177-3AD203B41FA5}">
                      <a16:colId xmlns:a16="http://schemas.microsoft.com/office/drawing/2014/main" val="2705126951"/>
                    </a:ext>
                  </a:extLst>
                </a:gridCol>
                <a:gridCol w="2763203">
                  <a:extLst>
                    <a:ext uri="{9D8B030D-6E8A-4147-A177-3AD203B41FA5}">
                      <a16:colId xmlns:a16="http://schemas.microsoft.com/office/drawing/2014/main" val="779474580"/>
                    </a:ext>
                  </a:extLst>
                </a:gridCol>
                <a:gridCol w="2763203">
                  <a:extLst>
                    <a:ext uri="{9D8B030D-6E8A-4147-A177-3AD203B41FA5}">
                      <a16:colId xmlns:a16="http://schemas.microsoft.com/office/drawing/2014/main" val="2675547450"/>
                    </a:ext>
                  </a:extLst>
                </a:gridCol>
              </a:tblGrid>
              <a:tr h="880110">
                <a:tc gridSpan="4">
                  <a:txBody>
                    <a:bodyPr/>
                    <a:lstStyle/>
                    <a:p>
                      <a:pPr algn="ctr"/>
                      <a:r>
                        <a:rPr lang="zh-TW" altLang="en-US" sz="4400" dirty="0"/>
                        <a:t>大澳與荔枝窩之旅</a:t>
                      </a:r>
                      <a:endParaRPr lang="en-US" sz="4400" dirty="0"/>
                    </a:p>
                  </a:txBody>
                  <a:tcPr anchor="ctr"/>
                </a:tc>
                <a:tc hMerge="1">
                  <a:txBody>
                    <a:bodyPr/>
                    <a:lstStyle/>
                    <a:p>
                      <a:pPr algn="ctr"/>
                      <a:endParaRPr lang="en-US" sz="2800" dirty="0"/>
                    </a:p>
                  </a:txBody>
                  <a:tcPr anchor="ctr"/>
                </a:tc>
                <a:tc hMerge="1">
                  <a:txBody>
                    <a:bodyPr/>
                    <a:lstStyle/>
                    <a:p>
                      <a:pPr algn="ctr"/>
                      <a:endParaRPr lang="en-US" sz="2800" dirty="0"/>
                    </a:p>
                  </a:txBody>
                  <a:tcPr anchor="ctr"/>
                </a:tc>
                <a:tc hMerge="1">
                  <a:txBody>
                    <a:bodyPr/>
                    <a:lstStyle/>
                    <a:p>
                      <a:endParaRPr lang="en-US" dirty="0"/>
                    </a:p>
                  </a:txBody>
                  <a:tcPr anchor="ctr"/>
                </a:tc>
                <a:extLst>
                  <a:ext uri="{0D108BD9-81ED-4DB2-BD59-A6C34878D82A}">
                    <a16:rowId xmlns:a16="http://schemas.microsoft.com/office/drawing/2014/main" val="2264329171"/>
                  </a:ext>
                </a:extLst>
              </a:tr>
              <a:tr h="734005">
                <a:tc>
                  <a:txBody>
                    <a:bodyPr/>
                    <a:lstStyle/>
                    <a:p>
                      <a:pPr algn="ctr"/>
                      <a:r>
                        <a:rPr lang="zh-TW" altLang="en-US" sz="2400" dirty="0"/>
                        <a:t>低環境影響</a:t>
                      </a:r>
                      <a:endParaRPr lang="en-US" sz="2400" dirty="0"/>
                    </a:p>
                  </a:txBody>
                  <a:tcPr anchor="ctr"/>
                </a:tc>
                <a:tc>
                  <a:txBody>
                    <a:bodyPr/>
                    <a:lstStyle/>
                    <a:p>
                      <a:pPr algn="ctr"/>
                      <a:r>
                        <a:rPr lang="zh-TW" altLang="en-US" sz="2400" dirty="0"/>
                        <a:t>富環保教育意義</a:t>
                      </a:r>
                      <a:endParaRPr lang="en-US" sz="2400" dirty="0"/>
                    </a:p>
                  </a:txBody>
                  <a:tcPr anchor="ctr"/>
                </a:tc>
                <a:tc>
                  <a:txBody>
                    <a:bodyPr/>
                    <a:lstStyle/>
                    <a:p>
                      <a:pPr algn="ctr"/>
                      <a:r>
                        <a:rPr lang="zh-TW" altLang="en-US" sz="2400" dirty="0"/>
                        <a:t>支持原生</a:t>
                      </a:r>
                      <a:endParaRPr lang="en-US" altLang="zh-TW" sz="2400" dirty="0"/>
                    </a:p>
                    <a:p>
                      <a:pPr algn="ctr"/>
                      <a:r>
                        <a:rPr lang="zh-TW" altLang="en-US" sz="2400" dirty="0"/>
                        <a:t>社區發展</a:t>
                      </a:r>
                      <a:endParaRPr lang="en-US" sz="2400" dirty="0"/>
                    </a:p>
                  </a:txBody>
                  <a:tcPr anchor="ctr"/>
                </a:tc>
                <a:tc>
                  <a:txBody>
                    <a:bodyPr/>
                    <a:lstStyle/>
                    <a:p>
                      <a:pPr algn="ctr"/>
                      <a:r>
                        <a:rPr lang="zh-TW" altLang="en-US" sz="2400" dirty="0"/>
                        <a:t>可持續發展</a:t>
                      </a:r>
                      <a:endParaRPr lang="en-US" sz="2400" dirty="0"/>
                    </a:p>
                  </a:txBody>
                  <a:tcPr anchor="ctr"/>
                </a:tc>
                <a:extLst>
                  <a:ext uri="{0D108BD9-81ED-4DB2-BD59-A6C34878D82A}">
                    <a16:rowId xmlns:a16="http://schemas.microsoft.com/office/drawing/2014/main" val="4026685872"/>
                  </a:ext>
                </a:extLst>
              </a:tr>
              <a:tr h="3440430">
                <a:tc>
                  <a:txBody>
                    <a:bodyPr/>
                    <a:lstStyle/>
                    <a:p>
                      <a:pPr marL="457200" indent="-457200">
                        <a:buFont typeface="Arial" panose="020B0604020202020204" pitchFamily="34" charset="0"/>
                        <a:buChar char="•"/>
                      </a:pPr>
                      <a:r>
                        <a:rPr lang="zh-TW" altLang="en-US" sz="2000" b="1" u="sng" dirty="0"/>
                        <a:t>無痕山林</a:t>
                      </a:r>
                      <a:r>
                        <a:rPr lang="zh-TW" altLang="en-US" sz="2000" dirty="0"/>
                        <a:t>：自備可重用水樽，妥善處理廢棄物。</a:t>
                      </a:r>
                      <a:endParaRPr lang="en-US" altLang="zh-TW" sz="2000" dirty="0"/>
                    </a:p>
                    <a:p>
                      <a:pPr marL="457200" indent="-457200">
                        <a:buFont typeface="Arial" panose="020B0604020202020204" pitchFamily="34" charset="0"/>
                        <a:buChar char="•"/>
                      </a:pPr>
                      <a:r>
                        <a:rPr lang="zh-TW" altLang="en-US" sz="2000" b="1" u="sng" dirty="0"/>
                        <a:t>低碳出行</a:t>
                      </a:r>
                      <a:r>
                        <a:rPr lang="zh-TW" altLang="en-US" sz="2000" dirty="0"/>
                        <a:t>：優先乘搭渡輪及巴士等集體運輸工具，減少行程中的碳足跡。</a:t>
                      </a:r>
                      <a:endParaRPr lang="en-US" altLang="zh-TW" sz="2000" dirty="0"/>
                    </a:p>
                    <a:p>
                      <a:pPr marL="457200" indent="-457200">
                        <a:buFont typeface="Arial" panose="020B0604020202020204" pitchFamily="34" charset="0"/>
                        <a:buChar char="•"/>
                      </a:pPr>
                      <a:r>
                        <a:rPr lang="zh-TW" altLang="en-US" sz="2000" b="1" u="sng" dirty="0"/>
                        <a:t>尊重自然</a:t>
                      </a:r>
                      <a:r>
                        <a:rPr lang="zh-TW" altLang="en-US" sz="2000" dirty="0"/>
                        <a:t>：靜靜觀察生態，不採摘植物，不帶走任何貝殼與石頭。</a:t>
                      </a:r>
                      <a:endParaRPr lang="en-US" sz="2000" dirty="0"/>
                    </a:p>
                  </a:txBody>
                  <a:tcPr/>
                </a:tc>
                <a:tc>
                  <a:txBody>
                    <a:bodyPr/>
                    <a:lstStyle/>
                    <a:p>
                      <a:pPr marL="342900" indent="-342900">
                        <a:buFont typeface="Arial" panose="020B0604020202020204" pitchFamily="34" charset="0"/>
                        <a:buChar char="•"/>
                      </a:pPr>
                      <a:r>
                        <a:rPr lang="zh-TW" altLang="en-US" sz="2000" b="1" u="sng" dirty="0"/>
                        <a:t>生態課堂</a:t>
                      </a:r>
                      <a:r>
                        <a:rPr lang="zh-TW" altLang="en-US" sz="2000" dirty="0"/>
                        <a:t>：觀察紅樹林、濕地的生態功能。</a:t>
                      </a:r>
                      <a:endParaRPr lang="en-US" altLang="zh-TW" sz="2000" dirty="0"/>
                    </a:p>
                    <a:p>
                      <a:pPr marL="342900" indent="-342900">
                        <a:buFont typeface="Arial" panose="020B0604020202020204" pitchFamily="34" charset="0"/>
                        <a:buChar char="•"/>
                      </a:pPr>
                      <a:r>
                        <a:rPr lang="zh-TW" altLang="en-US" sz="2000" b="1" u="sng" dirty="0"/>
                        <a:t>氣候反思</a:t>
                      </a:r>
                      <a:r>
                        <a:rPr lang="zh-TW" altLang="en-US" sz="2000" dirty="0"/>
                        <a:t>：實地探究極端天氣對棚屋與古村落的挑戰。</a:t>
                      </a:r>
                      <a:endParaRPr lang="en-US" altLang="zh-TW" sz="2000" dirty="0"/>
                    </a:p>
                    <a:p>
                      <a:pPr marL="342900" indent="-342900">
                        <a:buFont typeface="Arial" panose="020B0604020202020204" pitchFamily="34" charset="0"/>
                        <a:buChar char="•"/>
                      </a:pPr>
                      <a:r>
                        <a:rPr lang="zh-TW" altLang="en-US" sz="2000" b="1" u="sng" dirty="0"/>
                        <a:t>生物多樣性</a:t>
                      </a:r>
                      <a:r>
                        <a:rPr lang="zh-TW" altLang="en-US" sz="2000" dirty="0"/>
                        <a:t>：辨識本地原生物種，明白「萬物共生」與維護生態安全的重要。</a:t>
                      </a:r>
                      <a:endParaRPr lang="en-US" sz="2000" dirty="0"/>
                    </a:p>
                  </a:txBody>
                  <a:tcPr/>
                </a:tc>
                <a:tc>
                  <a:txBody>
                    <a:bodyPr/>
                    <a:lstStyle/>
                    <a:p>
                      <a:pPr marL="342900" indent="-342900">
                        <a:buFont typeface="Arial" panose="020B0604020202020204" pitchFamily="34" charset="0"/>
                        <a:buChar char="•"/>
                      </a:pPr>
                      <a:r>
                        <a:rPr lang="zh-TW" altLang="en-US" sz="2000" b="1" u="sng" dirty="0"/>
                        <a:t>實踐仁愛</a:t>
                      </a:r>
                      <a:r>
                        <a:rPr lang="zh-TW" altLang="en-US" sz="2000" dirty="0"/>
                        <a:t>：體驗大澳漁村文化與荔枝窩客家傳統，敬重並感恩長輩村民對歷史文化的傳承。</a:t>
                      </a:r>
                      <a:endParaRPr lang="en-US" altLang="zh-TW" sz="2000" dirty="0"/>
                    </a:p>
                    <a:p>
                      <a:pPr marL="342900" indent="-342900">
                        <a:buFont typeface="Arial" panose="020B0604020202020204" pitchFamily="34" charset="0"/>
                        <a:buChar char="•"/>
                      </a:pPr>
                      <a:r>
                        <a:rPr lang="zh-TW" altLang="en-US" sz="2000" b="1" u="sng" dirty="0"/>
                        <a:t>支持原生社區</a:t>
                      </a:r>
                      <a:r>
                        <a:rPr lang="zh-TW" altLang="en-US" sz="2000" dirty="0"/>
                        <a:t>：購買在地村民自製產品，將消費轉化為支持鄉郊可持續發展。</a:t>
                      </a:r>
                      <a:endParaRPr lang="en-US" sz="2000" dirty="0"/>
                    </a:p>
                  </a:txBody>
                  <a:tcPr/>
                </a:tc>
                <a:tc>
                  <a:txBody>
                    <a:bodyPr/>
                    <a:lstStyle/>
                    <a:p>
                      <a:pPr marL="342900" indent="-342900">
                        <a:buFont typeface="Arial" panose="020B0604020202020204" pitchFamily="34" charset="0"/>
                        <a:buChar char="•"/>
                      </a:pPr>
                      <a:r>
                        <a:rPr lang="zh-TW" altLang="en-US" sz="2000" b="1" u="sng" dirty="0"/>
                        <a:t>中華文化體現</a:t>
                      </a:r>
                      <a:r>
                        <a:rPr lang="zh-TW" altLang="en-US" sz="2000" dirty="0"/>
                        <a:t>：體會「順天敬地、物我平等」的理念，明白環境保育與人類福祉緊密相連。</a:t>
                      </a:r>
                      <a:endParaRPr lang="en-US" altLang="zh-TW" sz="2000" dirty="0"/>
                    </a:p>
                    <a:p>
                      <a:pPr marL="342900" indent="-342900">
                        <a:buFont typeface="Arial" panose="020B0604020202020204" pitchFamily="34" charset="0"/>
                        <a:buChar char="•"/>
                      </a:pPr>
                      <a:r>
                        <a:rPr lang="zh-TW" altLang="en-US" sz="2000" b="1" u="sng" dirty="0"/>
                        <a:t>知行合一</a:t>
                      </a:r>
                      <a:r>
                        <a:rPr lang="zh-TW" altLang="en-US" sz="2000" dirty="0"/>
                        <a:t>：建立簡約健康的低碳生活，在日常生活中實踐公民責任，為可持續未來付諸行動。</a:t>
                      </a:r>
                      <a:endParaRPr lang="en-US" sz="2000" dirty="0"/>
                    </a:p>
                  </a:txBody>
                  <a:tcPr/>
                </a:tc>
                <a:extLst>
                  <a:ext uri="{0D108BD9-81ED-4DB2-BD59-A6C34878D82A}">
                    <a16:rowId xmlns:a16="http://schemas.microsoft.com/office/drawing/2014/main" val="2826001834"/>
                  </a:ext>
                </a:extLst>
              </a:tr>
            </a:tbl>
          </a:graphicData>
        </a:graphic>
      </p:graphicFrame>
      <p:sp>
        <p:nvSpPr>
          <p:cNvPr id="6" name="標題 1">
            <a:extLst>
              <a:ext uri="{FF2B5EF4-FFF2-40B4-BE49-F238E27FC236}">
                <a16:creationId xmlns:a16="http://schemas.microsoft.com/office/drawing/2014/main" id="{64B9ACB5-C3C9-4098-84F8-C775067198AB}"/>
              </a:ext>
            </a:extLst>
          </p:cNvPr>
          <p:cNvSpPr>
            <a:spLocks noGrp="1"/>
          </p:cNvSpPr>
          <p:nvPr>
            <p:ph type="title"/>
          </p:nvPr>
        </p:nvSpPr>
        <p:spPr>
          <a:xfrm>
            <a:off x="2231136" y="208318"/>
            <a:ext cx="7729728" cy="1163281"/>
          </a:xfrm>
        </p:spPr>
        <p:txBody>
          <a:bodyPr>
            <a:normAutofit fontScale="90000"/>
          </a:bodyPr>
          <a:lstStyle/>
          <a:p>
            <a:r>
              <a:rPr lang="zh-TW" altLang="en-US" sz="2800" dirty="0">
                <a:effectLst/>
              </a:rPr>
              <a:t>學習活動三</a:t>
            </a:r>
            <a:br>
              <a:rPr lang="en-US" altLang="zh-TW" sz="2800" dirty="0">
                <a:effectLst/>
              </a:rPr>
            </a:br>
            <a:r>
              <a:rPr lang="zh-TW" altLang="en-US" sz="2800" dirty="0">
                <a:effectLst/>
              </a:rPr>
              <a:t>「綠色旅遊」</a:t>
            </a:r>
            <a:r>
              <a:rPr lang="zh-TW" altLang="en-US" dirty="0"/>
              <a:t>夢想計劃：可持續旅行體驗（舉隅）</a:t>
            </a:r>
          </a:p>
        </p:txBody>
      </p:sp>
    </p:spTree>
    <p:extLst>
      <p:ext uri="{BB962C8B-B14F-4D97-AF65-F5344CB8AC3E}">
        <p14:creationId xmlns:p14="http://schemas.microsoft.com/office/powerpoint/2010/main" val="4075103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fontScale="90000"/>
          </a:bodyPr>
          <a:lstStyle/>
          <a:p>
            <a:r>
              <a:rPr lang="zh-TW" altLang="en-US" sz="2800" dirty="0">
                <a:effectLst/>
              </a:rPr>
              <a:t>學習活動三</a:t>
            </a:r>
            <a:br>
              <a:rPr lang="en-US" altLang="zh-TW" sz="2800" dirty="0">
                <a:effectLst/>
              </a:rPr>
            </a:br>
            <a:r>
              <a:rPr lang="zh-TW" altLang="en-US" sz="2800" dirty="0">
                <a:effectLst/>
              </a:rPr>
              <a:t>「綠色旅遊」</a:t>
            </a:r>
            <a:r>
              <a:rPr lang="zh-TW" altLang="en-US" dirty="0"/>
              <a:t>夢想計劃：可持續旅行體驗（舉隅）</a:t>
            </a:r>
          </a:p>
        </p:txBody>
      </p:sp>
      <p:graphicFrame>
        <p:nvGraphicFramePr>
          <p:cNvPr id="3" name="表格 3">
            <a:extLst>
              <a:ext uri="{FF2B5EF4-FFF2-40B4-BE49-F238E27FC236}">
                <a16:creationId xmlns:a16="http://schemas.microsoft.com/office/drawing/2014/main" id="{41012A2C-075E-42FA-8868-6E82B43FE43B}"/>
              </a:ext>
            </a:extLst>
          </p:cNvPr>
          <p:cNvGraphicFramePr>
            <a:graphicFrameLocks noGrp="1"/>
          </p:cNvGraphicFramePr>
          <p:nvPr>
            <p:ph idx="1"/>
            <p:extLst>
              <p:ext uri="{D42A27DB-BD31-4B8C-83A1-F6EECF244321}">
                <p14:modId xmlns:p14="http://schemas.microsoft.com/office/powerpoint/2010/main" val="2605356912"/>
              </p:ext>
            </p:extLst>
          </p:nvPr>
        </p:nvGraphicFramePr>
        <p:xfrm>
          <a:off x="491490" y="1634490"/>
          <a:ext cx="11052812" cy="5147310"/>
        </p:xfrm>
        <a:graphic>
          <a:graphicData uri="http://schemas.openxmlformats.org/drawingml/2006/table">
            <a:tbl>
              <a:tblPr firstRow="1" bandRow="1">
                <a:tableStyleId>{00A15C55-8517-42AA-B614-E9B94910E393}</a:tableStyleId>
              </a:tblPr>
              <a:tblGrid>
                <a:gridCol w="2763203">
                  <a:extLst>
                    <a:ext uri="{9D8B030D-6E8A-4147-A177-3AD203B41FA5}">
                      <a16:colId xmlns:a16="http://schemas.microsoft.com/office/drawing/2014/main" val="3315975092"/>
                    </a:ext>
                  </a:extLst>
                </a:gridCol>
                <a:gridCol w="2763203">
                  <a:extLst>
                    <a:ext uri="{9D8B030D-6E8A-4147-A177-3AD203B41FA5}">
                      <a16:colId xmlns:a16="http://schemas.microsoft.com/office/drawing/2014/main" val="2705126951"/>
                    </a:ext>
                  </a:extLst>
                </a:gridCol>
                <a:gridCol w="2763203">
                  <a:extLst>
                    <a:ext uri="{9D8B030D-6E8A-4147-A177-3AD203B41FA5}">
                      <a16:colId xmlns:a16="http://schemas.microsoft.com/office/drawing/2014/main" val="779474580"/>
                    </a:ext>
                  </a:extLst>
                </a:gridCol>
                <a:gridCol w="2763203">
                  <a:extLst>
                    <a:ext uri="{9D8B030D-6E8A-4147-A177-3AD203B41FA5}">
                      <a16:colId xmlns:a16="http://schemas.microsoft.com/office/drawing/2014/main" val="2675547450"/>
                    </a:ext>
                  </a:extLst>
                </a:gridCol>
              </a:tblGrid>
              <a:tr h="880110">
                <a:tc gridSpan="4">
                  <a:txBody>
                    <a:bodyPr/>
                    <a:lstStyle/>
                    <a:p>
                      <a:pPr algn="ctr"/>
                      <a:r>
                        <a:rPr lang="zh-TW" altLang="en-US" sz="4400" dirty="0"/>
                        <a:t>「</a:t>
                      </a:r>
                      <a:r>
                        <a:rPr lang="zh-TW" altLang="en-US" sz="4400" dirty="0">
                          <a:solidFill>
                            <a:schemeClr val="bg1"/>
                          </a:solidFill>
                        </a:rPr>
                        <a:t>守護</a:t>
                      </a:r>
                      <a:r>
                        <a:rPr lang="zh-TW" altLang="en-US" sz="4400" dirty="0"/>
                        <a:t>珊瑚浮潛之旅」</a:t>
                      </a:r>
                      <a:endParaRPr lang="en-US" sz="4400" dirty="0"/>
                    </a:p>
                  </a:txBody>
                  <a:tcPr anchor="ctr"/>
                </a:tc>
                <a:tc hMerge="1">
                  <a:txBody>
                    <a:bodyPr/>
                    <a:lstStyle/>
                    <a:p>
                      <a:pPr algn="ctr"/>
                      <a:endParaRPr lang="en-US" sz="2800" dirty="0"/>
                    </a:p>
                  </a:txBody>
                  <a:tcPr anchor="ctr"/>
                </a:tc>
                <a:tc hMerge="1">
                  <a:txBody>
                    <a:bodyPr/>
                    <a:lstStyle/>
                    <a:p>
                      <a:pPr algn="ctr"/>
                      <a:endParaRPr lang="en-US" sz="2800" dirty="0"/>
                    </a:p>
                  </a:txBody>
                  <a:tcPr anchor="ctr"/>
                </a:tc>
                <a:tc hMerge="1">
                  <a:txBody>
                    <a:bodyPr/>
                    <a:lstStyle/>
                    <a:p>
                      <a:endParaRPr lang="en-US" dirty="0"/>
                    </a:p>
                  </a:txBody>
                  <a:tcPr anchor="ctr"/>
                </a:tc>
                <a:extLst>
                  <a:ext uri="{0D108BD9-81ED-4DB2-BD59-A6C34878D82A}">
                    <a16:rowId xmlns:a16="http://schemas.microsoft.com/office/drawing/2014/main" val="2264329171"/>
                  </a:ext>
                </a:extLst>
              </a:tr>
              <a:tr h="734005">
                <a:tc>
                  <a:txBody>
                    <a:bodyPr/>
                    <a:lstStyle/>
                    <a:p>
                      <a:pPr algn="ctr"/>
                      <a:r>
                        <a:rPr lang="zh-TW" altLang="en-US" sz="2400" dirty="0"/>
                        <a:t>低環境影響</a:t>
                      </a:r>
                      <a:endParaRPr lang="en-US" sz="2400" dirty="0"/>
                    </a:p>
                  </a:txBody>
                  <a:tcPr anchor="ctr"/>
                </a:tc>
                <a:tc>
                  <a:txBody>
                    <a:bodyPr/>
                    <a:lstStyle/>
                    <a:p>
                      <a:pPr algn="ctr"/>
                      <a:r>
                        <a:rPr lang="zh-TW" altLang="en-US" sz="2400" dirty="0"/>
                        <a:t>富環保教育意義</a:t>
                      </a:r>
                      <a:endParaRPr lang="en-US" sz="2400" dirty="0"/>
                    </a:p>
                  </a:txBody>
                  <a:tcPr anchor="ctr"/>
                </a:tc>
                <a:tc>
                  <a:txBody>
                    <a:bodyPr/>
                    <a:lstStyle/>
                    <a:p>
                      <a:pPr algn="ctr"/>
                      <a:r>
                        <a:rPr lang="zh-TW" altLang="en-US" sz="2400" dirty="0"/>
                        <a:t>支持原生</a:t>
                      </a:r>
                      <a:endParaRPr lang="en-US" altLang="zh-TW" sz="2400" dirty="0"/>
                    </a:p>
                    <a:p>
                      <a:pPr algn="ctr"/>
                      <a:r>
                        <a:rPr lang="zh-TW" altLang="en-US" sz="2400" dirty="0"/>
                        <a:t>社區發展</a:t>
                      </a:r>
                      <a:endParaRPr lang="en-US" sz="2400" dirty="0"/>
                    </a:p>
                  </a:txBody>
                  <a:tcPr anchor="ctr"/>
                </a:tc>
                <a:tc>
                  <a:txBody>
                    <a:bodyPr/>
                    <a:lstStyle/>
                    <a:p>
                      <a:pPr algn="ctr"/>
                      <a:r>
                        <a:rPr lang="zh-TW" altLang="en-US" sz="2400" dirty="0"/>
                        <a:t>可持續發展</a:t>
                      </a:r>
                      <a:endParaRPr lang="en-US" sz="2400" dirty="0"/>
                    </a:p>
                  </a:txBody>
                  <a:tcPr anchor="ctr"/>
                </a:tc>
                <a:extLst>
                  <a:ext uri="{0D108BD9-81ED-4DB2-BD59-A6C34878D82A}">
                    <a16:rowId xmlns:a16="http://schemas.microsoft.com/office/drawing/2014/main" val="4026685872"/>
                  </a:ext>
                </a:extLst>
              </a:tr>
              <a:tr h="2551282">
                <a:tc>
                  <a:txBody>
                    <a:bodyPr/>
                    <a:lstStyle/>
                    <a:p>
                      <a:pPr marL="457200" indent="-457200">
                        <a:buFont typeface="Arial" panose="020B0604020202020204" pitchFamily="34" charset="0"/>
                        <a:buChar char="•"/>
                      </a:pPr>
                      <a:r>
                        <a:rPr lang="zh-TW" altLang="en-US" sz="2000" dirty="0"/>
                        <a:t>以電動船或風帆船代替傳統柴油船出行，減少噪音污染及碳排放</a:t>
                      </a:r>
                      <a:endParaRPr lang="en-US" altLang="zh-TW" sz="2000" dirty="0"/>
                    </a:p>
                    <a:p>
                      <a:pPr marL="457200" indent="-457200">
                        <a:buFont typeface="Arial" panose="020B0604020202020204" pitchFamily="34" charset="0"/>
                        <a:buChar char="•"/>
                      </a:pPr>
                      <a:r>
                        <a:rPr lang="zh-TW" altLang="en-US" sz="2000" dirty="0"/>
                        <a:t>不用含污染海水化學物的防曬用品，避免化學物質傷害珊瑚</a:t>
                      </a:r>
                      <a:endParaRPr lang="en-US" altLang="zh-TW" sz="2000" dirty="0"/>
                    </a:p>
                    <a:p>
                      <a:pPr marL="457200" indent="-457200">
                        <a:buFont typeface="Arial" panose="020B0604020202020204" pitchFamily="34" charset="0"/>
                        <a:buChar char="•"/>
                      </a:pPr>
                      <a:r>
                        <a:rPr lang="zh-TW" altLang="en-US" sz="2000" dirty="0"/>
                        <a:t>限制團體人數，減少人類活動對自然生態影響</a:t>
                      </a:r>
                      <a:endParaRPr lang="en-US" sz="2000" dirty="0"/>
                    </a:p>
                  </a:txBody>
                  <a:tcPr/>
                </a:tc>
                <a:tc>
                  <a:txBody>
                    <a:bodyPr/>
                    <a:lstStyle/>
                    <a:p>
                      <a:pPr marL="342900" indent="-342900">
                        <a:buFont typeface="Arial" panose="020B0604020202020204" pitchFamily="34" charset="0"/>
                        <a:buChar char="•"/>
                      </a:pPr>
                      <a:r>
                        <a:rPr lang="zh-TW" altLang="en-US" sz="2000" dirty="0"/>
                        <a:t>參與導賞團，由導賞員教授海洋生態</a:t>
                      </a:r>
                      <a:endParaRPr lang="en-US" altLang="zh-TW" sz="2000" dirty="0"/>
                    </a:p>
                    <a:p>
                      <a:pPr marL="342900" indent="-342900">
                        <a:buFont typeface="Arial" panose="020B0604020202020204" pitchFamily="34" charset="0"/>
                        <a:buChar char="•"/>
                      </a:pPr>
                      <a:r>
                        <a:rPr lang="zh-TW" altLang="en-US" sz="2000" dirty="0"/>
                        <a:t>遊客記錄觀察日誌，上傳到全球數據庫</a:t>
                      </a:r>
                      <a:endParaRPr lang="en-US" altLang="zh-TW" sz="2000" dirty="0"/>
                    </a:p>
                    <a:p>
                      <a:pPr marL="342900" indent="-342900">
                        <a:buFont typeface="Arial" panose="020B0604020202020204" pitchFamily="34" charset="0"/>
                        <a:buChar char="•"/>
                      </a:pPr>
                      <a:r>
                        <a:rPr lang="zh-TW" altLang="en-US" sz="2000" dirty="0"/>
                        <a:t>鼓勵遊客回國後向親友分享經驗（擔當環保大使）。</a:t>
                      </a:r>
                      <a:endParaRPr lang="en-US" sz="2000" dirty="0"/>
                    </a:p>
                  </a:txBody>
                  <a:tcPr/>
                </a:tc>
                <a:tc>
                  <a:txBody>
                    <a:bodyPr/>
                    <a:lstStyle/>
                    <a:p>
                      <a:pPr marL="342900" indent="-342900">
                        <a:buFont typeface="Arial" panose="020B0604020202020204" pitchFamily="34" charset="0"/>
                        <a:buChar char="•"/>
                      </a:pPr>
                      <a:r>
                        <a:rPr lang="zh-TW" altLang="en-US" sz="2000" dirty="0"/>
                        <a:t>僱用本地漁民做導賞、船長或廚師，讓收入直接落入社區</a:t>
                      </a:r>
                      <a:endParaRPr lang="en-US" altLang="zh-TW" sz="2000" dirty="0"/>
                    </a:p>
                    <a:p>
                      <a:pPr marL="342900" indent="-342900">
                        <a:buFont typeface="Arial" panose="020B0604020202020204" pitchFamily="34" charset="0"/>
                        <a:buChar char="•"/>
                      </a:pPr>
                      <a:r>
                        <a:rPr lang="zh-TW" altLang="en-US" sz="2000" dirty="0"/>
                        <a:t>推廣本地手作紀念品，代替外來紀念品</a:t>
                      </a:r>
                      <a:endParaRPr lang="en-US" altLang="zh-TW" sz="2000" dirty="0"/>
                    </a:p>
                    <a:p>
                      <a:pPr marL="342900" indent="-342900">
                        <a:buFont typeface="Arial" panose="020B0604020202020204" pitchFamily="34" charset="0"/>
                        <a:buChar char="•"/>
                      </a:pPr>
                      <a:r>
                        <a:rPr lang="zh-TW" altLang="en-US" sz="2000" dirty="0"/>
                        <a:t>收入部分捐社區保育基金</a:t>
                      </a:r>
                      <a:endParaRPr lang="en-US" sz="2000" dirty="0"/>
                    </a:p>
                  </a:txBody>
                  <a:tcPr/>
                </a:tc>
                <a:tc>
                  <a:txBody>
                    <a:bodyPr/>
                    <a:lstStyle/>
                    <a:p>
                      <a:pPr marL="342900" indent="-342900">
                        <a:buFont typeface="Arial" panose="020B0604020202020204" pitchFamily="34" charset="0"/>
                        <a:buChar char="•"/>
                      </a:pPr>
                      <a:r>
                        <a:rPr lang="zh-TW" altLang="en-US" sz="2000" dirty="0"/>
                        <a:t>每年進行生態監測，檢查珊瑚健康、魚類數量，調整活動</a:t>
                      </a:r>
                      <a:endParaRPr lang="en-US" altLang="zh-TW" sz="2000" dirty="0"/>
                    </a:p>
                    <a:p>
                      <a:pPr marL="342900" indent="-342900">
                        <a:buFont typeface="Arial" panose="020B0604020202020204" pitchFamily="34" charset="0"/>
                        <a:buChar char="•"/>
                      </a:pPr>
                      <a:r>
                        <a:rPr lang="zh-TW" altLang="en-US" sz="2000" dirty="0"/>
                        <a:t>珊瑚復育計劃，遊客可「認養」珊瑚苗或參與種植活動</a:t>
                      </a:r>
                      <a:endParaRPr lang="en-US" altLang="zh-TW" sz="2000" dirty="0"/>
                    </a:p>
                    <a:p>
                      <a:pPr marL="342900" indent="-342900">
                        <a:buFont typeface="Arial" panose="020B0604020202020204" pitchFamily="34" charset="0"/>
                        <a:buChar char="•"/>
                      </a:pPr>
                      <a:r>
                        <a:rPr lang="zh-TW" altLang="en-US" sz="2000" dirty="0"/>
                        <a:t>推動政策倡議，團體收集遊客意見，支持政府加強法例</a:t>
                      </a:r>
                      <a:endParaRPr lang="en-US" sz="2000" dirty="0"/>
                    </a:p>
                  </a:txBody>
                  <a:tcPr/>
                </a:tc>
                <a:extLst>
                  <a:ext uri="{0D108BD9-81ED-4DB2-BD59-A6C34878D82A}">
                    <a16:rowId xmlns:a16="http://schemas.microsoft.com/office/drawing/2014/main" val="2826001834"/>
                  </a:ext>
                </a:extLst>
              </a:tr>
            </a:tbl>
          </a:graphicData>
        </a:graphic>
      </p:graphicFrame>
    </p:spTree>
    <p:extLst>
      <p:ext uri="{BB962C8B-B14F-4D97-AF65-F5344CB8AC3E}">
        <p14:creationId xmlns:p14="http://schemas.microsoft.com/office/powerpoint/2010/main" val="4247341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4400" dirty="0">
                <a:effectLst/>
              </a:rPr>
              <a:t>香港的「綠色旅遊」</a:t>
            </a:r>
            <a:endParaRPr lang="zh-TW" altLang="en-US" sz="4400"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350036"/>
          </a:xfrm>
        </p:spPr>
        <p:txBody>
          <a:bodyPr>
            <a:normAutofit/>
          </a:bodyPr>
          <a:lstStyle/>
          <a:p>
            <a:pPr marL="0" indent="0" algn="ctr">
              <a:lnSpc>
                <a:spcPct val="150000"/>
              </a:lnSpc>
              <a:buNone/>
            </a:pPr>
            <a:r>
              <a:rPr lang="zh-TW" altLang="en-US" sz="2800" b="1" u="sng" dirty="0">
                <a:effectLst/>
              </a:rPr>
              <a:t>香港聯合國教科文組織世界地質公園</a:t>
            </a:r>
          </a:p>
          <a:p>
            <a:pPr marL="571500" indent="-571500" algn="l">
              <a:lnSpc>
                <a:spcPct val="150000"/>
              </a:lnSpc>
              <a:buFont typeface="Arial" panose="020B0604020202020204" pitchFamily="34" charset="0"/>
              <a:buChar char="•"/>
            </a:pPr>
            <a:r>
              <a:rPr lang="zh-TW" altLang="en-US" sz="2800" b="0" i="0" dirty="0">
                <a:solidFill>
                  <a:srgbClr val="000000"/>
                </a:solidFill>
                <a:effectLst/>
                <a:latin typeface="ui-sans-serif"/>
              </a:rPr>
              <a:t>香港地質公園的主要地質特色包括出露良好的流紋質火山岩六角形岩柱。地質公園還擁有從泥盆紀到古近紀（約</a:t>
            </a:r>
            <a:r>
              <a:rPr lang="en-US" altLang="zh-TW" sz="2800" b="0" i="0" dirty="0">
                <a:solidFill>
                  <a:srgbClr val="000000"/>
                </a:solidFill>
                <a:effectLst/>
                <a:latin typeface="ui-sans-serif"/>
              </a:rPr>
              <a:t>4</a:t>
            </a:r>
            <a:r>
              <a:rPr lang="zh-TW" altLang="en-US" sz="2800" b="0" i="0" dirty="0">
                <a:solidFill>
                  <a:srgbClr val="000000"/>
                </a:solidFill>
                <a:effectLst/>
                <a:latin typeface="ui-sans-serif"/>
              </a:rPr>
              <a:t>億至</a:t>
            </a:r>
            <a:r>
              <a:rPr lang="en-US" altLang="zh-TW" sz="2800" b="0" i="0" dirty="0">
                <a:solidFill>
                  <a:srgbClr val="000000"/>
                </a:solidFill>
                <a:effectLst/>
                <a:latin typeface="ui-sans-serif"/>
              </a:rPr>
              <a:t>5500</a:t>
            </a:r>
            <a:r>
              <a:rPr lang="zh-TW" altLang="en-US" sz="2800" b="0" i="0" dirty="0">
                <a:solidFill>
                  <a:srgbClr val="000000"/>
                </a:solidFill>
                <a:effectLst/>
                <a:latin typeface="ui-sans-serif"/>
              </a:rPr>
              <a:t>萬年前）形成的沉積岩層。豐富的地質遺跡，加上紅樹林、風水林、珊瑚群落等多元的生態資源，再配合客家圍村、漁村、廟宇等保存完好的文化歷史遺跡，拼湊出香港地質公園獨有的自然景觀。</a:t>
            </a:r>
            <a:endParaRPr lang="zh-TW" altLang="en-US" sz="2800" dirty="0">
              <a:effectLst/>
            </a:endParaRPr>
          </a:p>
        </p:txBody>
      </p:sp>
      <p:sp>
        <p:nvSpPr>
          <p:cNvPr id="4" name="TextBox 5">
            <a:extLst>
              <a:ext uri="{FF2B5EF4-FFF2-40B4-BE49-F238E27FC236}">
                <a16:creationId xmlns:a16="http://schemas.microsoft.com/office/drawing/2014/main" id="{7B70C123-BF9F-4F41-9AE5-FE4AE3A62870}"/>
              </a:ext>
            </a:extLst>
          </p:cNvPr>
          <p:cNvSpPr txBox="1"/>
          <p:nvPr/>
        </p:nvSpPr>
        <p:spPr>
          <a:xfrm>
            <a:off x="9482111" y="6174027"/>
            <a:ext cx="2417290" cy="307777"/>
          </a:xfrm>
          <a:prstGeom prst="rect">
            <a:avLst/>
          </a:prstGeom>
          <a:noFill/>
        </p:spPr>
        <p:txBody>
          <a:bodyPr wrap="square">
            <a:spAutoFit/>
          </a:bodyPr>
          <a:lstStyle/>
          <a:p>
            <a:r>
              <a:rPr lang="zh-TW" altLang="en-US" sz="1400" dirty="0"/>
              <a:t>資料來源：漁農自然護理署</a:t>
            </a:r>
            <a:endParaRPr lang="en-US" sz="1400" dirty="0"/>
          </a:p>
        </p:txBody>
      </p:sp>
      <p:pic>
        <p:nvPicPr>
          <p:cNvPr id="7" name="Picture 2" descr="全民國家安全教育日- 生態安全">
            <a:extLst>
              <a:ext uri="{FF2B5EF4-FFF2-40B4-BE49-F238E27FC236}">
                <a16:creationId xmlns:a16="http://schemas.microsoft.com/office/drawing/2014/main" id="{528D14DF-393A-4E0B-9992-F472CFBA2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8364" y="208318"/>
            <a:ext cx="1963636" cy="1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42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41B0A770-FAFA-4A16-9C17-30E477AA777B}"/>
              </a:ext>
            </a:extLst>
          </p:cNvPr>
          <p:cNvPicPr>
            <a:picLocks noChangeAspect="1"/>
          </p:cNvPicPr>
          <p:nvPr/>
        </p:nvPicPr>
        <p:blipFill>
          <a:blip r:embed="rId2"/>
          <a:stretch>
            <a:fillRect/>
          </a:stretch>
        </p:blipFill>
        <p:spPr>
          <a:xfrm>
            <a:off x="326339" y="1187894"/>
            <a:ext cx="5951922" cy="2881185"/>
          </a:xfrm>
          <a:prstGeom prst="rect">
            <a:avLst/>
          </a:prstGeom>
        </p:spPr>
      </p:pic>
      <p:pic>
        <p:nvPicPr>
          <p:cNvPr id="9" name="圖片 8">
            <a:extLst>
              <a:ext uri="{FF2B5EF4-FFF2-40B4-BE49-F238E27FC236}">
                <a16:creationId xmlns:a16="http://schemas.microsoft.com/office/drawing/2014/main" id="{3B32412F-2B33-4DA3-A557-40F18A853FB4}"/>
              </a:ext>
            </a:extLst>
          </p:cNvPr>
          <p:cNvPicPr>
            <a:picLocks noChangeAspect="1"/>
          </p:cNvPicPr>
          <p:nvPr/>
        </p:nvPicPr>
        <p:blipFill>
          <a:blip r:embed="rId3"/>
          <a:stretch>
            <a:fillRect/>
          </a:stretch>
        </p:blipFill>
        <p:spPr>
          <a:xfrm>
            <a:off x="5876512" y="554720"/>
            <a:ext cx="5989149" cy="2969620"/>
          </a:xfrm>
          <a:prstGeom prst="rect">
            <a:avLst/>
          </a:prstGeom>
        </p:spPr>
      </p:pic>
      <p:pic>
        <p:nvPicPr>
          <p:cNvPr id="5" name="圖片 4">
            <a:extLst>
              <a:ext uri="{FF2B5EF4-FFF2-40B4-BE49-F238E27FC236}">
                <a16:creationId xmlns:a16="http://schemas.microsoft.com/office/drawing/2014/main" id="{2596A862-44D5-4811-9A7E-2D6EA5D53935}"/>
              </a:ext>
            </a:extLst>
          </p:cNvPr>
          <p:cNvPicPr>
            <a:picLocks noChangeAspect="1"/>
          </p:cNvPicPr>
          <p:nvPr/>
        </p:nvPicPr>
        <p:blipFill>
          <a:blip r:embed="rId4"/>
          <a:stretch>
            <a:fillRect/>
          </a:stretch>
        </p:blipFill>
        <p:spPr>
          <a:xfrm>
            <a:off x="2006891" y="3524340"/>
            <a:ext cx="7475220" cy="3093630"/>
          </a:xfrm>
          <a:prstGeom prst="rect">
            <a:avLst/>
          </a:prstGeom>
        </p:spPr>
      </p:pic>
      <p:sp>
        <p:nvSpPr>
          <p:cNvPr id="10" name="TextBox 5">
            <a:extLst>
              <a:ext uri="{FF2B5EF4-FFF2-40B4-BE49-F238E27FC236}">
                <a16:creationId xmlns:a16="http://schemas.microsoft.com/office/drawing/2014/main" id="{1F577845-BFB2-4ABE-9C0A-D1640C05DD9B}"/>
              </a:ext>
            </a:extLst>
          </p:cNvPr>
          <p:cNvSpPr txBox="1"/>
          <p:nvPr/>
        </p:nvSpPr>
        <p:spPr>
          <a:xfrm>
            <a:off x="9482111" y="6174027"/>
            <a:ext cx="2417290" cy="307777"/>
          </a:xfrm>
          <a:prstGeom prst="rect">
            <a:avLst/>
          </a:prstGeom>
          <a:noFill/>
        </p:spPr>
        <p:txBody>
          <a:bodyPr wrap="square">
            <a:spAutoFit/>
          </a:bodyPr>
          <a:lstStyle/>
          <a:p>
            <a:r>
              <a:rPr lang="zh-TW" altLang="en-US" sz="1400" dirty="0"/>
              <a:t>圖片來源：漁農自然護理署</a:t>
            </a:r>
            <a:endParaRPr lang="en-US" sz="1400" dirty="0"/>
          </a:p>
        </p:txBody>
      </p:sp>
    </p:spTree>
    <p:extLst>
      <p:ext uri="{BB962C8B-B14F-4D97-AF65-F5344CB8AC3E}">
        <p14:creationId xmlns:p14="http://schemas.microsoft.com/office/powerpoint/2010/main" val="1264395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4400" dirty="0">
                <a:effectLst/>
              </a:rPr>
              <a:t>香港的「綠色旅遊」</a:t>
            </a:r>
            <a:endParaRPr lang="zh-TW" altLang="en-US" sz="4400"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350036"/>
          </a:xfrm>
        </p:spPr>
        <p:txBody>
          <a:bodyPr>
            <a:noAutofit/>
          </a:bodyPr>
          <a:lstStyle/>
          <a:p>
            <a:pPr marL="0" indent="0" algn="ctr">
              <a:lnSpc>
                <a:spcPct val="150000"/>
              </a:lnSpc>
              <a:buNone/>
            </a:pPr>
            <a:r>
              <a:rPr lang="zh-TW" altLang="en-US" sz="2400" b="1" u="sng" dirty="0">
                <a:effectLst/>
              </a:rPr>
              <a:t>香港濕地公園</a:t>
            </a:r>
            <a:endParaRPr lang="en-US" altLang="zh-TW" sz="2400" b="1" u="sng" dirty="0">
              <a:effectLst/>
            </a:endParaRPr>
          </a:p>
          <a:p>
            <a:pPr marL="571500" indent="-571500" algn="l">
              <a:lnSpc>
                <a:spcPct val="150000"/>
              </a:lnSpc>
              <a:buFont typeface="Arial" panose="020B0604020202020204" pitchFamily="34" charset="0"/>
              <a:buChar char="•"/>
            </a:pPr>
            <a:r>
              <a:rPr lang="zh-TW" altLang="en-US" sz="2400" b="0" i="0" dirty="0">
                <a:solidFill>
                  <a:srgbClr val="000000"/>
                </a:solidFill>
                <a:effectLst/>
                <a:latin typeface="ui-sans-serif"/>
              </a:rPr>
              <a:t>香港濕地公園的使命是加強市民對東亞濕地及其他地區濕地的認識和了解，並爭取市民支持和參與濕地護理工作，同時為香港市民及海外遊客提供一個世界級的生態景點。濕地公園有以下六項目標：</a:t>
            </a:r>
          </a:p>
        </p:txBody>
      </p:sp>
      <p:sp>
        <p:nvSpPr>
          <p:cNvPr id="4" name="TextBox 5">
            <a:extLst>
              <a:ext uri="{FF2B5EF4-FFF2-40B4-BE49-F238E27FC236}">
                <a16:creationId xmlns:a16="http://schemas.microsoft.com/office/drawing/2014/main" id="{7B70C123-BF9F-4F41-9AE5-FE4AE3A62870}"/>
              </a:ext>
            </a:extLst>
          </p:cNvPr>
          <p:cNvSpPr txBox="1"/>
          <p:nvPr/>
        </p:nvSpPr>
        <p:spPr>
          <a:xfrm>
            <a:off x="9774710" y="6424493"/>
            <a:ext cx="2417290" cy="307777"/>
          </a:xfrm>
          <a:prstGeom prst="rect">
            <a:avLst/>
          </a:prstGeom>
          <a:noFill/>
        </p:spPr>
        <p:txBody>
          <a:bodyPr wrap="square">
            <a:spAutoFit/>
          </a:bodyPr>
          <a:lstStyle/>
          <a:p>
            <a:r>
              <a:rPr lang="zh-TW" altLang="en-US" sz="1400" dirty="0"/>
              <a:t>資料來源：漁農自然護理署</a:t>
            </a:r>
            <a:endParaRPr lang="en-US" sz="1400" dirty="0"/>
          </a:p>
        </p:txBody>
      </p:sp>
      <p:graphicFrame>
        <p:nvGraphicFramePr>
          <p:cNvPr id="3" name="表格 4">
            <a:extLst>
              <a:ext uri="{FF2B5EF4-FFF2-40B4-BE49-F238E27FC236}">
                <a16:creationId xmlns:a16="http://schemas.microsoft.com/office/drawing/2014/main" id="{367456A8-EF0D-4B5D-93D4-3E307B23F2B2}"/>
              </a:ext>
            </a:extLst>
          </p:cNvPr>
          <p:cNvGraphicFramePr>
            <a:graphicFrameLocks noGrp="1"/>
          </p:cNvGraphicFramePr>
          <p:nvPr>
            <p:extLst>
              <p:ext uri="{D42A27DB-BD31-4B8C-83A1-F6EECF244321}">
                <p14:modId xmlns:p14="http://schemas.microsoft.com/office/powerpoint/2010/main" val="790137093"/>
              </p:ext>
            </p:extLst>
          </p:nvPr>
        </p:nvGraphicFramePr>
        <p:xfrm>
          <a:off x="382771" y="3840056"/>
          <a:ext cx="11376838" cy="2468880"/>
        </p:xfrm>
        <a:graphic>
          <a:graphicData uri="http://schemas.openxmlformats.org/drawingml/2006/table">
            <a:tbl>
              <a:tblPr bandRow="1">
                <a:tableStyleId>{D27102A9-8310-4765-A935-A1911B00CA55}</a:tableStyleId>
              </a:tblPr>
              <a:tblGrid>
                <a:gridCol w="5046479">
                  <a:extLst>
                    <a:ext uri="{9D8B030D-6E8A-4147-A177-3AD203B41FA5}">
                      <a16:colId xmlns:a16="http://schemas.microsoft.com/office/drawing/2014/main" val="2811558547"/>
                    </a:ext>
                  </a:extLst>
                </a:gridCol>
                <a:gridCol w="6330359">
                  <a:extLst>
                    <a:ext uri="{9D8B030D-6E8A-4147-A177-3AD203B41FA5}">
                      <a16:colId xmlns:a16="http://schemas.microsoft.com/office/drawing/2014/main" val="1123666869"/>
                    </a:ext>
                  </a:extLst>
                </a:gridCol>
              </a:tblGrid>
              <a:tr h="370840">
                <a:tc>
                  <a:txBody>
                    <a:bodyPr/>
                    <a:lstStyle/>
                    <a:p>
                      <a:r>
                        <a:rPr lang="zh-TW" altLang="en-US" sz="2400" dirty="0"/>
                        <a:t>提供可與米埔沼澤自然護理區相輔相成的設施</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dirty="0"/>
                        <a:t>提供教育機會和加強市民對濕地生態系統的認識</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4010785"/>
                  </a:ext>
                </a:extLst>
              </a:tr>
              <a:tr h="370840">
                <a:tc>
                  <a:txBody>
                    <a:bodyPr/>
                    <a:lstStyle/>
                    <a:p>
                      <a:r>
                        <a:rPr lang="zh-TW" altLang="en-US" sz="2400" dirty="0"/>
                        <a:t>切合本港居民的康樂活動需求</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dirty="0"/>
                        <a:t>建設一個國際級的旅遊景點，服務市民、遊客、及對野生生物和生態學有專門興趣的人士</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0558627"/>
                  </a:ext>
                </a:extLst>
              </a:tr>
              <a:tr h="370840">
                <a:tc>
                  <a:txBody>
                    <a:bodyPr/>
                    <a:lstStyle/>
                    <a:p>
                      <a:r>
                        <a:rPr lang="zh-TW" altLang="en-US" sz="2400" dirty="0"/>
                        <a:t>展示香港濕地生態系統的多樣性，並強調必須予以保護</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400" dirty="0"/>
                        <a:t>提供一個有別於一般觀光地方的景點，以擴闊外國遊客在香港的旅遊體驗</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9014065"/>
                  </a:ext>
                </a:extLst>
              </a:tr>
            </a:tbl>
          </a:graphicData>
        </a:graphic>
      </p:graphicFrame>
      <p:pic>
        <p:nvPicPr>
          <p:cNvPr id="28674" name="Picture 2" descr="全民國家安全教育日- 生態安全">
            <a:extLst>
              <a:ext uri="{FF2B5EF4-FFF2-40B4-BE49-F238E27FC236}">
                <a16:creationId xmlns:a16="http://schemas.microsoft.com/office/drawing/2014/main" id="{D2B93D38-ECA3-4F8C-B1A1-EF672EE57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8364" y="208318"/>
            <a:ext cx="1963636" cy="1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286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801774"/>
          </a:xfrm>
        </p:spPr>
        <p:txBody>
          <a:bodyPr/>
          <a:lstStyle/>
          <a:p>
            <a:r>
              <a:rPr lang="zh-TW" altLang="en-US" dirty="0"/>
              <a:t>你知道香港擁有哪些生態環境嗎？</a:t>
            </a:r>
            <a:endParaRPr lang="en-US" dirty="0"/>
          </a:p>
        </p:txBody>
      </p:sp>
      <p:pic>
        <p:nvPicPr>
          <p:cNvPr id="8" name="Picture 10">
            <a:extLst>
              <a:ext uri="{FF2B5EF4-FFF2-40B4-BE49-F238E27FC236}">
                <a16:creationId xmlns:a16="http://schemas.microsoft.com/office/drawing/2014/main" id="{EAFC4678-2101-496D-A0C3-BCD0A4F66471}"/>
              </a:ext>
            </a:extLst>
          </p:cNvPr>
          <p:cNvPicPr>
            <a:picLocks noChangeAspect="1"/>
          </p:cNvPicPr>
          <p:nvPr/>
        </p:nvPicPr>
        <p:blipFill>
          <a:blip r:embed="rId3"/>
          <a:stretch>
            <a:fillRect/>
          </a:stretch>
        </p:blipFill>
        <p:spPr>
          <a:xfrm>
            <a:off x="5871998" y="1794704"/>
            <a:ext cx="6027403" cy="4018268"/>
          </a:xfrm>
          <a:prstGeom prst="rect">
            <a:avLst/>
          </a:prstGeom>
        </p:spPr>
      </p:pic>
      <p:pic>
        <p:nvPicPr>
          <p:cNvPr id="9" name="Content Placeholder 4">
            <a:extLst>
              <a:ext uri="{FF2B5EF4-FFF2-40B4-BE49-F238E27FC236}">
                <a16:creationId xmlns:a16="http://schemas.microsoft.com/office/drawing/2014/main" id="{D661C088-AC17-49EC-9CAC-137B67D946F2}"/>
              </a:ext>
            </a:extLst>
          </p:cNvPr>
          <p:cNvPicPr>
            <a:picLocks noGrp="1" noChangeAspect="1"/>
          </p:cNvPicPr>
          <p:nvPr>
            <p:ph idx="1"/>
          </p:nvPr>
        </p:nvPicPr>
        <p:blipFill>
          <a:blip r:embed="rId4"/>
          <a:stretch>
            <a:fillRect/>
          </a:stretch>
        </p:blipFill>
        <p:spPr>
          <a:xfrm>
            <a:off x="292599" y="1794704"/>
            <a:ext cx="5470063" cy="4018268"/>
          </a:xfrm>
          <a:prstGeom prst="rect">
            <a:avLst/>
          </a:prstGeom>
        </p:spPr>
      </p:pic>
      <p:sp>
        <p:nvSpPr>
          <p:cNvPr id="10" name="TextBox 5">
            <a:extLst>
              <a:ext uri="{FF2B5EF4-FFF2-40B4-BE49-F238E27FC236}">
                <a16:creationId xmlns:a16="http://schemas.microsoft.com/office/drawing/2014/main" id="{831936B4-0907-4261-B54A-9EDFDB7AE007}"/>
              </a:ext>
            </a:extLst>
          </p:cNvPr>
          <p:cNvSpPr txBox="1"/>
          <p:nvPr/>
        </p:nvSpPr>
        <p:spPr>
          <a:xfrm>
            <a:off x="9304020" y="6550223"/>
            <a:ext cx="3098301" cy="307777"/>
          </a:xfrm>
          <a:prstGeom prst="rect">
            <a:avLst/>
          </a:prstGeom>
          <a:noFill/>
        </p:spPr>
        <p:txBody>
          <a:bodyPr wrap="square">
            <a:spAutoFit/>
          </a:bodyPr>
          <a:lstStyle/>
          <a:p>
            <a:r>
              <a:rPr lang="zh-TW" altLang="en-US" sz="1400" dirty="0"/>
              <a:t>圖片及資料來源：漁農自然護理署</a:t>
            </a:r>
            <a:endParaRPr lang="en-US" sz="1400" dirty="0"/>
          </a:p>
        </p:txBody>
      </p:sp>
      <p:sp>
        <p:nvSpPr>
          <p:cNvPr id="6" name="文字方塊 5">
            <a:extLst>
              <a:ext uri="{FF2B5EF4-FFF2-40B4-BE49-F238E27FC236}">
                <a16:creationId xmlns:a16="http://schemas.microsoft.com/office/drawing/2014/main" id="{CFD03717-982C-4051-8926-91FC261E02A2}"/>
              </a:ext>
            </a:extLst>
          </p:cNvPr>
          <p:cNvSpPr txBox="1"/>
          <p:nvPr/>
        </p:nvSpPr>
        <p:spPr>
          <a:xfrm>
            <a:off x="7421030" y="1794704"/>
            <a:ext cx="4478371"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4800" b="1" i="0" dirty="0">
                <a:solidFill>
                  <a:srgbClr val="0A0A0A"/>
                </a:solidFill>
                <a:effectLst/>
                <a:latin typeface="微軟正黑體" panose="020B0604030504040204" pitchFamily="34" charset="-120"/>
                <a:ea typeface="微軟正黑體" panose="020B0604030504040204" pitchFamily="34" charset="-120"/>
              </a:rPr>
              <a:t>馬鞍山郊野公園</a:t>
            </a:r>
            <a:endParaRPr lang="en-US" sz="4800" dirty="0">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627C1C01-DC16-4DA7-A4A5-019AC23A1FB7}"/>
              </a:ext>
            </a:extLst>
          </p:cNvPr>
          <p:cNvSpPr txBox="1"/>
          <p:nvPr/>
        </p:nvSpPr>
        <p:spPr>
          <a:xfrm>
            <a:off x="292599" y="4977281"/>
            <a:ext cx="4463073"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4800" b="1" i="0" dirty="0">
                <a:solidFill>
                  <a:srgbClr val="0A0A0A"/>
                </a:solidFill>
                <a:effectLst/>
                <a:latin typeface="微軟正黑體" panose="020B0604030504040204" pitchFamily="34" charset="-120"/>
                <a:ea typeface="微軟正黑體" panose="020B0604030504040204" pitchFamily="34" charset="-120"/>
              </a:rPr>
              <a:t>海下灣海岸公園</a:t>
            </a:r>
            <a:endParaRPr lang="en-US" sz="4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48436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5676F7A3-30E7-4DF2-A493-3AC18668546F}"/>
              </a:ext>
            </a:extLst>
          </p:cNvPr>
          <p:cNvPicPr>
            <a:picLocks noChangeAspect="1"/>
          </p:cNvPicPr>
          <p:nvPr/>
        </p:nvPicPr>
        <p:blipFill>
          <a:blip r:embed="rId2"/>
          <a:stretch>
            <a:fillRect/>
          </a:stretch>
        </p:blipFill>
        <p:spPr>
          <a:xfrm>
            <a:off x="7694780" y="700757"/>
            <a:ext cx="4204621" cy="4190047"/>
          </a:xfrm>
          <a:prstGeom prst="rect">
            <a:avLst/>
          </a:prstGeom>
        </p:spPr>
      </p:pic>
      <p:sp>
        <p:nvSpPr>
          <p:cNvPr id="10" name="TextBox 5">
            <a:extLst>
              <a:ext uri="{FF2B5EF4-FFF2-40B4-BE49-F238E27FC236}">
                <a16:creationId xmlns:a16="http://schemas.microsoft.com/office/drawing/2014/main" id="{1F577845-BFB2-4ABE-9C0A-D1640C05DD9B}"/>
              </a:ext>
            </a:extLst>
          </p:cNvPr>
          <p:cNvSpPr txBox="1"/>
          <p:nvPr/>
        </p:nvSpPr>
        <p:spPr>
          <a:xfrm>
            <a:off x="9482111" y="6174027"/>
            <a:ext cx="2417290" cy="307777"/>
          </a:xfrm>
          <a:prstGeom prst="rect">
            <a:avLst/>
          </a:prstGeom>
          <a:noFill/>
        </p:spPr>
        <p:txBody>
          <a:bodyPr wrap="square">
            <a:spAutoFit/>
          </a:bodyPr>
          <a:lstStyle/>
          <a:p>
            <a:r>
              <a:rPr lang="zh-TW" altLang="en-US" sz="1400" dirty="0"/>
              <a:t>圖片來源：漁農自然護理署</a:t>
            </a:r>
            <a:endParaRPr lang="en-US" sz="1400" dirty="0"/>
          </a:p>
        </p:txBody>
      </p:sp>
      <p:pic>
        <p:nvPicPr>
          <p:cNvPr id="6" name="圖片 5">
            <a:extLst>
              <a:ext uri="{FF2B5EF4-FFF2-40B4-BE49-F238E27FC236}">
                <a16:creationId xmlns:a16="http://schemas.microsoft.com/office/drawing/2014/main" id="{AA7D665F-E4CD-417C-9745-66D78904691A}"/>
              </a:ext>
            </a:extLst>
          </p:cNvPr>
          <p:cNvPicPr>
            <a:picLocks noChangeAspect="1"/>
          </p:cNvPicPr>
          <p:nvPr/>
        </p:nvPicPr>
        <p:blipFill>
          <a:blip r:embed="rId3"/>
          <a:stretch>
            <a:fillRect/>
          </a:stretch>
        </p:blipFill>
        <p:spPr>
          <a:xfrm>
            <a:off x="360044" y="1495327"/>
            <a:ext cx="4646295" cy="4591169"/>
          </a:xfrm>
          <a:prstGeom prst="rect">
            <a:avLst/>
          </a:prstGeom>
        </p:spPr>
      </p:pic>
      <p:pic>
        <p:nvPicPr>
          <p:cNvPr id="3" name="圖片 2">
            <a:extLst>
              <a:ext uri="{FF2B5EF4-FFF2-40B4-BE49-F238E27FC236}">
                <a16:creationId xmlns:a16="http://schemas.microsoft.com/office/drawing/2014/main" id="{74E11305-7F8F-41B4-BF59-3340F2CADF92}"/>
              </a:ext>
            </a:extLst>
          </p:cNvPr>
          <p:cNvPicPr>
            <a:picLocks noChangeAspect="1"/>
          </p:cNvPicPr>
          <p:nvPr/>
        </p:nvPicPr>
        <p:blipFill>
          <a:blip r:embed="rId4"/>
          <a:stretch>
            <a:fillRect/>
          </a:stretch>
        </p:blipFill>
        <p:spPr>
          <a:xfrm>
            <a:off x="4663497" y="2871132"/>
            <a:ext cx="4543425" cy="3456783"/>
          </a:xfrm>
          <a:prstGeom prst="rect">
            <a:avLst/>
          </a:prstGeom>
        </p:spPr>
      </p:pic>
      <p:pic>
        <p:nvPicPr>
          <p:cNvPr id="13" name="圖片 12">
            <a:extLst>
              <a:ext uri="{FF2B5EF4-FFF2-40B4-BE49-F238E27FC236}">
                <a16:creationId xmlns:a16="http://schemas.microsoft.com/office/drawing/2014/main" id="{4D127D5E-5E22-4773-BE12-8F6E65365DEC}"/>
              </a:ext>
            </a:extLst>
          </p:cNvPr>
          <p:cNvPicPr>
            <a:picLocks noChangeAspect="1"/>
          </p:cNvPicPr>
          <p:nvPr/>
        </p:nvPicPr>
        <p:blipFill>
          <a:blip r:embed="rId5"/>
          <a:stretch>
            <a:fillRect/>
          </a:stretch>
        </p:blipFill>
        <p:spPr>
          <a:xfrm>
            <a:off x="4291013" y="304686"/>
            <a:ext cx="3435668" cy="2631378"/>
          </a:xfrm>
          <a:prstGeom prst="rect">
            <a:avLst/>
          </a:prstGeom>
        </p:spPr>
      </p:pic>
    </p:spTree>
    <p:extLst>
      <p:ext uri="{BB962C8B-B14F-4D97-AF65-F5344CB8AC3E}">
        <p14:creationId xmlns:p14="http://schemas.microsoft.com/office/powerpoint/2010/main" val="1665824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4400" dirty="0">
                <a:effectLst/>
              </a:rPr>
              <a:t>香港的「綠色旅遊」</a:t>
            </a:r>
            <a:endParaRPr lang="zh-TW" altLang="en-US" sz="4400"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350036"/>
          </a:xfrm>
        </p:spPr>
        <p:txBody>
          <a:bodyPr>
            <a:noAutofit/>
          </a:bodyPr>
          <a:lstStyle/>
          <a:p>
            <a:pPr marL="0" indent="0" algn="ctr">
              <a:lnSpc>
                <a:spcPct val="150000"/>
              </a:lnSpc>
              <a:buNone/>
            </a:pPr>
            <a:r>
              <a:rPr lang="zh-TW" altLang="en-US" sz="2400" b="1" u="sng" dirty="0">
                <a:effectLst/>
              </a:rPr>
              <a:t>大澳漁村生態與文化遊</a:t>
            </a:r>
            <a:endParaRPr lang="en-US" altLang="zh-TW" sz="2400" b="1" u="sng" dirty="0">
              <a:effectLst/>
            </a:endParaRPr>
          </a:p>
          <a:p>
            <a:pPr marL="571500" indent="-571500" algn="l">
              <a:lnSpc>
                <a:spcPct val="150000"/>
              </a:lnSpc>
              <a:buFont typeface="Arial" panose="020B0604020202020204" pitchFamily="34" charset="0"/>
              <a:buChar char="•"/>
            </a:pPr>
            <a:r>
              <a:rPr lang="zh-TW" altLang="en-US" sz="2400" b="0" i="0" dirty="0">
                <a:solidFill>
                  <a:srgbClr val="000000"/>
                </a:solidFill>
                <a:effectLst/>
                <a:latin typeface="ui-sans-serif"/>
              </a:rPr>
              <a:t>大澳是香港大嶼山西部一個歷史悠久的傳統漁村，蘊藏著多元及豐富的文化及和生態資源。其獨特的水上棚屋，每間都相互連接，建構出密不可分的社區，以豐富的漁業文化聞名，被譽為「東方威尼斯」。</a:t>
            </a:r>
            <a:endParaRPr lang="en-US" altLang="zh-TW" sz="2400" b="0" i="0" dirty="0">
              <a:solidFill>
                <a:srgbClr val="000000"/>
              </a:solidFill>
              <a:effectLst/>
              <a:latin typeface="ui-sans-serif"/>
            </a:endParaRPr>
          </a:p>
          <a:p>
            <a:pPr marL="571500" indent="-571500" algn="l">
              <a:lnSpc>
                <a:spcPct val="150000"/>
              </a:lnSpc>
              <a:buFont typeface="Arial" panose="020B0604020202020204" pitchFamily="34" charset="0"/>
              <a:buChar char="•"/>
            </a:pPr>
            <a:r>
              <a:rPr lang="zh-TW" altLang="en-US" sz="2400" dirty="0">
                <a:effectLst/>
              </a:rPr>
              <a:t>大澳擁有豐富的生態資源，例如紅樹林，遊客能觀賞到招潮蟹、鷺鳥等濕地的生物，反思現今經濟發展對生態環境的影响。</a:t>
            </a:r>
            <a:endParaRPr lang="en-US" altLang="zh-TW" sz="2400" dirty="0">
              <a:effectLst/>
            </a:endParaRPr>
          </a:p>
          <a:p>
            <a:pPr marL="571500" indent="-571500">
              <a:lnSpc>
                <a:spcPct val="150000"/>
              </a:lnSpc>
            </a:pPr>
            <a:r>
              <a:rPr lang="zh-TW" altLang="en-US" sz="2400" dirty="0"/>
              <a:t>大澳獨特的水陸廟宇文化</a:t>
            </a:r>
            <a:endParaRPr lang="zh-TW" altLang="en-US" sz="2400" dirty="0">
              <a:effectLst/>
            </a:endParaRPr>
          </a:p>
        </p:txBody>
      </p:sp>
      <p:sp>
        <p:nvSpPr>
          <p:cNvPr id="4" name="TextBox 5">
            <a:extLst>
              <a:ext uri="{FF2B5EF4-FFF2-40B4-BE49-F238E27FC236}">
                <a16:creationId xmlns:a16="http://schemas.microsoft.com/office/drawing/2014/main" id="{7B70C123-BF9F-4F41-9AE5-FE4AE3A62870}"/>
              </a:ext>
            </a:extLst>
          </p:cNvPr>
          <p:cNvSpPr txBox="1"/>
          <p:nvPr/>
        </p:nvSpPr>
        <p:spPr>
          <a:xfrm>
            <a:off x="9591830" y="6219685"/>
            <a:ext cx="2417290" cy="523220"/>
          </a:xfrm>
          <a:prstGeom prst="rect">
            <a:avLst/>
          </a:prstGeom>
          <a:noFill/>
        </p:spPr>
        <p:txBody>
          <a:bodyPr wrap="square">
            <a:spAutoFit/>
          </a:bodyPr>
          <a:lstStyle/>
          <a:p>
            <a:r>
              <a:rPr lang="zh-TW" altLang="en-US" sz="1400" dirty="0"/>
              <a:t>參考資料：香港旅遊發展局、非物質文化遺產辦事處</a:t>
            </a:r>
            <a:endParaRPr lang="en-US" sz="1400" dirty="0"/>
          </a:p>
        </p:txBody>
      </p:sp>
      <p:pic>
        <p:nvPicPr>
          <p:cNvPr id="26626" name="Picture 2" descr="全民國家安全教育日- 文化安全">
            <a:extLst>
              <a:ext uri="{FF2B5EF4-FFF2-40B4-BE49-F238E27FC236}">
                <a16:creationId xmlns:a16="http://schemas.microsoft.com/office/drawing/2014/main" id="{46FCA153-2597-4ED1-BFD3-6FEDBDDB9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6040" y="208318"/>
            <a:ext cx="1965960" cy="135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71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BBC3C02-8C77-4DA7-BEE3-8CEB40C1A4EF}"/>
              </a:ext>
            </a:extLst>
          </p:cNvPr>
          <p:cNvPicPr>
            <a:picLocks noChangeAspect="1"/>
          </p:cNvPicPr>
          <p:nvPr/>
        </p:nvPicPr>
        <p:blipFill>
          <a:blip r:embed="rId2"/>
          <a:stretch>
            <a:fillRect/>
          </a:stretch>
        </p:blipFill>
        <p:spPr>
          <a:xfrm>
            <a:off x="651510" y="3238134"/>
            <a:ext cx="5303520" cy="3243670"/>
          </a:xfrm>
          <a:prstGeom prst="rect">
            <a:avLst/>
          </a:prstGeom>
        </p:spPr>
      </p:pic>
      <p:pic>
        <p:nvPicPr>
          <p:cNvPr id="12" name="圖片 11">
            <a:extLst>
              <a:ext uri="{FF2B5EF4-FFF2-40B4-BE49-F238E27FC236}">
                <a16:creationId xmlns:a16="http://schemas.microsoft.com/office/drawing/2014/main" id="{5C0FBCB8-8183-4EC5-86B2-90EF0BD66A5F}"/>
              </a:ext>
            </a:extLst>
          </p:cNvPr>
          <p:cNvPicPr>
            <a:picLocks noChangeAspect="1"/>
          </p:cNvPicPr>
          <p:nvPr/>
        </p:nvPicPr>
        <p:blipFill>
          <a:blip r:embed="rId3"/>
          <a:stretch>
            <a:fillRect/>
          </a:stretch>
        </p:blipFill>
        <p:spPr>
          <a:xfrm>
            <a:off x="5955030" y="3734166"/>
            <a:ext cx="3586084" cy="2743201"/>
          </a:xfrm>
          <a:prstGeom prst="rect">
            <a:avLst/>
          </a:prstGeom>
        </p:spPr>
      </p:pic>
      <p:pic>
        <p:nvPicPr>
          <p:cNvPr id="14" name="圖片 13">
            <a:extLst>
              <a:ext uri="{FF2B5EF4-FFF2-40B4-BE49-F238E27FC236}">
                <a16:creationId xmlns:a16="http://schemas.microsoft.com/office/drawing/2014/main" id="{9004344C-A4B2-4A71-BBB6-3C1C19A5C4C8}"/>
              </a:ext>
            </a:extLst>
          </p:cNvPr>
          <p:cNvPicPr>
            <a:picLocks noChangeAspect="1"/>
          </p:cNvPicPr>
          <p:nvPr/>
        </p:nvPicPr>
        <p:blipFill>
          <a:blip r:embed="rId4"/>
          <a:stretch>
            <a:fillRect/>
          </a:stretch>
        </p:blipFill>
        <p:spPr>
          <a:xfrm>
            <a:off x="4551997" y="490496"/>
            <a:ext cx="4516360" cy="3243670"/>
          </a:xfrm>
          <a:prstGeom prst="rect">
            <a:avLst/>
          </a:prstGeom>
        </p:spPr>
      </p:pic>
      <p:sp>
        <p:nvSpPr>
          <p:cNvPr id="15" name="TextBox 5">
            <a:extLst>
              <a:ext uri="{FF2B5EF4-FFF2-40B4-BE49-F238E27FC236}">
                <a16:creationId xmlns:a16="http://schemas.microsoft.com/office/drawing/2014/main" id="{A59D277D-8171-4F4A-B3CB-3BDC59729DC3}"/>
              </a:ext>
            </a:extLst>
          </p:cNvPr>
          <p:cNvSpPr txBox="1"/>
          <p:nvPr/>
        </p:nvSpPr>
        <p:spPr>
          <a:xfrm>
            <a:off x="9591830" y="6219685"/>
            <a:ext cx="2417290" cy="523220"/>
          </a:xfrm>
          <a:prstGeom prst="rect">
            <a:avLst/>
          </a:prstGeom>
          <a:noFill/>
        </p:spPr>
        <p:txBody>
          <a:bodyPr wrap="square">
            <a:spAutoFit/>
          </a:bodyPr>
          <a:lstStyle/>
          <a:p>
            <a:r>
              <a:rPr lang="zh-TW" altLang="en-US" sz="1400" dirty="0"/>
              <a:t>圖片來源：香港旅遊發展局、非物質文化遺產辦事處</a:t>
            </a:r>
            <a:endParaRPr lang="en-US" sz="1400" dirty="0"/>
          </a:p>
        </p:txBody>
      </p:sp>
    </p:spTree>
    <p:extLst>
      <p:ext uri="{BB962C8B-B14F-4D97-AF65-F5344CB8AC3E}">
        <p14:creationId xmlns:p14="http://schemas.microsoft.com/office/powerpoint/2010/main" val="709491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4400" dirty="0">
                <a:effectLst/>
              </a:rPr>
              <a:t>香港的「綠色旅遊」</a:t>
            </a:r>
            <a:endParaRPr lang="zh-TW" altLang="en-US" sz="4400"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350036"/>
          </a:xfrm>
        </p:spPr>
        <p:txBody>
          <a:bodyPr>
            <a:noAutofit/>
          </a:bodyPr>
          <a:lstStyle/>
          <a:p>
            <a:pPr marL="0" indent="0" algn="ctr">
              <a:lnSpc>
                <a:spcPct val="150000"/>
              </a:lnSpc>
              <a:buNone/>
            </a:pPr>
            <a:r>
              <a:rPr lang="zh-TW" altLang="en-US" sz="2400" b="1" u="sng" dirty="0"/>
              <a:t>以「</a:t>
            </a:r>
            <a:r>
              <a:rPr lang="zh-TW" altLang="en-US" sz="2400" b="1" u="sng" dirty="0">
                <a:effectLst/>
              </a:rPr>
              <a:t>無痕山林」為主題的山徑遊</a:t>
            </a:r>
            <a:endParaRPr lang="en-US" altLang="zh-TW" sz="2400" b="1" u="sng" dirty="0">
              <a:effectLst/>
            </a:endParaRPr>
          </a:p>
          <a:p>
            <a:pPr marL="571500" indent="-571500" algn="l">
              <a:lnSpc>
                <a:spcPct val="150000"/>
              </a:lnSpc>
              <a:buFont typeface="Arial" panose="020B0604020202020204" pitchFamily="34" charset="0"/>
              <a:buChar char="•"/>
            </a:pPr>
            <a:r>
              <a:rPr lang="zh-TW" altLang="en-US" sz="2800" b="0" i="0" dirty="0">
                <a:solidFill>
                  <a:srgbClr val="000000"/>
                </a:solidFill>
                <a:effectLst/>
                <a:latin typeface="ui-sans-serif"/>
              </a:rPr>
              <a:t>無痕山林（</a:t>
            </a:r>
            <a:r>
              <a:rPr lang="en-US" altLang="zh-TW" sz="2800" b="0" i="0" dirty="0">
                <a:solidFill>
                  <a:srgbClr val="000000"/>
                </a:solidFill>
                <a:effectLst/>
                <a:latin typeface="ui-sans-serif"/>
              </a:rPr>
              <a:t>Leave No Trace, LNT</a:t>
            </a:r>
            <a:r>
              <a:rPr lang="zh-TW" altLang="en-US" sz="2800" b="0" i="0" dirty="0">
                <a:solidFill>
                  <a:srgbClr val="000000"/>
                </a:solidFill>
                <a:effectLst/>
                <a:latin typeface="ui-sans-serif"/>
              </a:rPr>
              <a:t>）理念是鼓勵戶外活動者以負責任的方式行動，將人類的戶外活動對</a:t>
            </a:r>
            <a:r>
              <a:rPr lang="zh-TW" altLang="en-US" sz="2800" dirty="0">
                <a:solidFill>
                  <a:srgbClr val="000000"/>
                </a:solidFill>
                <a:latin typeface="ui-sans-serif"/>
              </a:rPr>
              <a:t>自然生態</a:t>
            </a:r>
            <a:r>
              <a:rPr lang="zh-TW" altLang="en-US" sz="2800" b="0" i="0" dirty="0">
                <a:solidFill>
                  <a:srgbClr val="000000"/>
                </a:solidFill>
                <a:effectLst/>
                <a:latin typeface="ui-sans-serif"/>
              </a:rPr>
              <a:t>的影響降到最低，目標是讓山林保持原貌，讓後代也能享受。無痕山林有七大原則：</a:t>
            </a:r>
            <a:endParaRPr lang="en-US" altLang="zh-TW" sz="2800" b="0" i="0" dirty="0">
              <a:solidFill>
                <a:srgbClr val="000000"/>
              </a:solidFill>
              <a:effectLst/>
              <a:latin typeface="ui-sans-serif"/>
            </a:endParaRPr>
          </a:p>
        </p:txBody>
      </p:sp>
      <p:sp>
        <p:nvSpPr>
          <p:cNvPr id="4" name="TextBox 5">
            <a:extLst>
              <a:ext uri="{FF2B5EF4-FFF2-40B4-BE49-F238E27FC236}">
                <a16:creationId xmlns:a16="http://schemas.microsoft.com/office/drawing/2014/main" id="{7B70C123-BF9F-4F41-9AE5-FE4AE3A62870}"/>
              </a:ext>
            </a:extLst>
          </p:cNvPr>
          <p:cNvSpPr txBox="1"/>
          <p:nvPr/>
        </p:nvSpPr>
        <p:spPr>
          <a:xfrm>
            <a:off x="10311920" y="6495793"/>
            <a:ext cx="2417290" cy="307777"/>
          </a:xfrm>
          <a:prstGeom prst="rect">
            <a:avLst/>
          </a:prstGeom>
          <a:noFill/>
        </p:spPr>
        <p:txBody>
          <a:bodyPr wrap="square">
            <a:spAutoFit/>
          </a:bodyPr>
          <a:lstStyle/>
          <a:p>
            <a:r>
              <a:rPr lang="zh-TW" altLang="en-US" sz="1400" dirty="0"/>
              <a:t>參考資料：綠惜地球</a:t>
            </a:r>
            <a:endParaRPr lang="en-US" sz="1400" dirty="0"/>
          </a:p>
        </p:txBody>
      </p:sp>
      <p:graphicFrame>
        <p:nvGraphicFramePr>
          <p:cNvPr id="5" name="表格 4">
            <a:extLst>
              <a:ext uri="{FF2B5EF4-FFF2-40B4-BE49-F238E27FC236}">
                <a16:creationId xmlns:a16="http://schemas.microsoft.com/office/drawing/2014/main" id="{C2D3CE5C-917A-424E-9947-D5E5329FA101}"/>
              </a:ext>
            </a:extLst>
          </p:cNvPr>
          <p:cNvGraphicFramePr>
            <a:graphicFrameLocks noGrp="1"/>
          </p:cNvGraphicFramePr>
          <p:nvPr>
            <p:extLst>
              <p:ext uri="{D42A27DB-BD31-4B8C-83A1-F6EECF244321}">
                <p14:modId xmlns:p14="http://schemas.microsoft.com/office/powerpoint/2010/main" val="787893836"/>
              </p:ext>
            </p:extLst>
          </p:nvPr>
        </p:nvGraphicFramePr>
        <p:xfrm>
          <a:off x="2272155" y="4147045"/>
          <a:ext cx="7647690" cy="2072640"/>
        </p:xfrm>
        <a:graphic>
          <a:graphicData uri="http://schemas.openxmlformats.org/drawingml/2006/table">
            <a:tbl>
              <a:tblPr bandRow="1">
                <a:tableStyleId>{D27102A9-8310-4765-A935-A1911B00CA55}</a:tableStyleId>
              </a:tblPr>
              <a:tblGrid>
                <a:gridCol w="3823845">
                  <a:extLst>
                    <a:ext uri="{9D8B030D-6E8A-4147-A177-3AD203B41FA5}">
                      <a16:colId xmlns:a16="http://schemas.microsoft.com/office/drawing/2014/main" val="2811558547"/>
                    </a:ext>
                  </a:extLst>
                </a:gridCol>
                <a:gridCol w="3823845">
                  <a:extLst>
                    <a:ext uri="{9D8B030D-6E8A-4147-A177-3AD203B41FA5}">
                      <a16:colId xmlns:a16="http://schemas.microsoft.com/office/drawing/2014/main" val="1123666869"/>
                    </a:ext>
                  </a:extLst>
                </a:gridCol>
              </a:tblGrid>
              <a:tr h="457200">
                <a:tc>
                  <a:txBody>
                    <a:bodyPr/>
                    <a:lstStyle/>
                    <a:p>
                      <a:pPr algn="ctr"/>
                      <a:r>
                        <a:rPr lang="zh-TW" altLang="en-US" sz="2800" dirty="0"/>
                        <a:t>充足計劃及準備</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800" dirty="0"/>
                        <a:t>小心火種</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4010785"/>
                  </a:ext>
                </a:extLst>
              </a:tr>
              <a:tr h="457200">
                <a:tc>
                  <a:txBody>
                    <a:bodyPr/>
                    <a:lstStyle/>
                    <a:p>
                      <a:pPr algn="ctr"/>
                      <a:r>
                        <a:rPr lang="zh-TW" altLang="en-US" sz="2800" dirty="0"/>
                        <a:t>在適當地點進行活動</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800" dirty="0"/>
                        <a:t>愛護野生動植物</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0558627"/>
                  </a:ext>
                </a:extLst>
              </a:tr>
              <a:tr h="457200">
                <a:tc>
                  <a:txBody>
                    <a:bodyPr/>
                    <a:lstStyle/>
                    <a:p>
                      <a:pPr algn="ctr"/>
                      <a:r>
                        <a:rPr lang="zh-TW" altLang="en-US" sz="2800" dirty="0"/>
                        <a:t>自己垃圾，自己帶走</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800" dirty="0"/>
                        <a:t>尊重他人</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9014065"/>
                  </a:ext>
                </a:extLst>
              </a:tr>
              <a:tr h="457200">
                <a:tc>
                  <a:txBody>
                    <a:bodyPr/>
                    <a:lstStyle/>
                    <a:p>
                      <a:pPr algn="ctr"/>
                      <a:r>
                        <a:rPr lang="zh-TW" altLang="en-US" sz="2800" dirty="0"/>
                        <a:t>保持環境原貌</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5541039"/>
                  </a:ext>
                </a:extLst>
              </a:tr>
            </a:tbl>
          </a:graphicData>
        </a:graphic>
      </p:graphicFrame>
      <p:pic>
        <p:nvPicPr>
          <p:cNvPr id="7" name="Picture 2" descr="全民國家安全教育日- 生態安全">
            <a:extLst>
              <a:ext uri="{FF2B5EF4-FFF2-40B4-BE49-F238E27FC236}">
                <a16:creationId xmlns:a16="http://schemas.microsoft.com/office/drawing/2014/main" id="{137437E7-D9B3-4B5C-A75C-D95F45540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8364" y="208318"/>
            <a:ext cx="1963636" cy="1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093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233CB28-4A93-4DF3-B9D2-941E0BDE0829}"/>
              </a:ext>
            </a:extLst>
          </p:cNvPr>
          <p:cNvPicPr>
            <a:picLocks noChangeAspect="1"/>
          </p:cNvPicPr>
          <p:nvPr/>
        </p:nvPicPr>
        <p:blipFill>
          <a:blip r:embed="rId3"/>
          <a:stretch>
            <a:fillRect/>
          </a:stretch>
        </p:blipFill>
        <p:spPr>
          <a:xfrm>
            <a:off x="614362" y="90487"/>
            <a:ext cx="10963275" cy="6677025"/>
          </a:xfrm>
          <a:prstGeom prst="rect">
            <a:avLst/>
          </a:prstGeom>
        </p:spPr>
      </p:pic>
      <p:sp>
        <p:nvSpPr>
          <p:cNvPr id="6" name="TextBox 5">
            <a:extLst>
              <a:ext uri="{FF2B5EF4-FFF2-40B4-BE49-F238E27FC236}">
                <a16:creationId xmlns:a16="http://schemas.microsoft.com/office/drawing/2014/main" id="{EC7A930B-17B0-4F96-9BE9-AB2938DD5945}"/>
              </a:ext>
            </a:extLst>
          </p:cNvPr>
          <p:cNvSpPr txBox="1"/>
          <p:nvPr/>
        </p:nvSpPr>
        <p:spPr>
          <a:xfrm>
            <a:off x="10368992" y="6550223"/>
            <a:ext cx="2417290" cy="307777"/>
          </a:xfrm>
          <a:prstGeom prst="rect">
            <a:avLst/>
          </a:prstGeom>
          <a:noFill/>
        </p:spPr>
        <p:txBody>
          <a:bodyPr wrap="square">
            <a:spAutoFit/>
          </a:bodyPr>
          <a:lstStyle/>
          <a:p>
            <a:r>
              <a:rPr lang="zh-TW" altLang="en-US" sz="1400" dirty="0"/>
              <a:t>圖片來源：綠惜地球</a:t>
            </a:r>
            <a:endParaRPr lang="en-US" sz="1400" dirty="0"/>
          </a:p>
        </p:txBody>
      </p:sp>
    </p:spTree>
    <p:extLst>
      <p:ext uri="{BB962C8B-B14F-4D97-AF65-F5344CB8AC3E}">
        <p14:creationId xmlns:p14="http://schemas.microsoft.com/office/powerpoint/2010/main" val="3263909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4400" dirty="0">
                <a:effectLst/>
              </a:rPr>
              <a:t>香港的「綠色旅遊」</a:t>
            </a:r>
            <a:endParaRPr lang="zh-TW" altLang="en-US" sz="4400"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350036"/>
          </a:xfrm>
        </p:spPr>
        <p:txBody>
          <a:bodyPr>
            <a:noAutofit/>
          </a:bodyPr>
          <a:lstStyle/>
          <a:p>
            <a:pPr marL="0" indent="0" algn="ctr">
              <a:lnSpc>
                <a:spcPct val="150000"/>
              </a:lnSpc>
              <a:buNone/>
            </a:pPr>
            <a:r>
              <a:rPr lang="zh-TW" altLang="en-US" sz="2400" b="1" u="sng" dirty="0"/>
              <a:t>吐露港低碳單車遊</a:t>
            </a:r>
            <a:endParaRPr lang="en-US" altLang="zh-TW" sz="2400" b="1" u="sng" dirty="0">
              <a:effectLst/>
            </a:endParaRPr>
          </a:p>
          <a:p>
            <a:pPr marL="571500" indent="-571500" algn="l">
              <a:lnSpc>
                <a:spcPct val="150000"/>
              </a:lnSpc>
              <a:buFont typeface="Arial" panose="020B0604020202020204" pitchFamily="34" charset="0"/>
              <a:buChar char="•"/>
            </a:pPr>
            <a:r>
              <a:rPr lang="zh-TW" altLang="en-US" sz="2400" b="0" i="0" dirty="0">
                <a:solidFill>
                  <a:srgbClr val="000000"/>
                </a:solidFill>
                <a:effectLst/>
                <a:latin typeface="ui-sans-serif"/>
              </a:rPr>
              <a:t>沙田區有完善的單車道，可租用單車</a:t>
            </a:r>
            <a:r>
              <a:rPr lang="zh-TW" altLang="en-US" sz="2400" b="0" i="0" dirty="0">
                <a:solidFill>
                  <a:schemeClr val="tx1"/>
                </a:solidFill>
                <a:effectLst/>
                <a:latin typeface="ui-sans-serif"/>
              </a:rPr>
              <a:t>享受單車樂。從沙田城門河出發，途經坐擁碧海藍天美景的吐露港，踏至大美督水壩作結。這條熱門的單車遊路線，沿路風景秀麗，老少咸宜，是單車一日遊的好去處</a:t>
            </a:r>
            <a:endParaRPr lang="en-US" altLang="zh-TW" sz="2400" b="0" i="0" dirty="0">
              <a:solidFill>
                <a:schemeClr val="tx1"/>
              </a:solidFill>
              <a:effectLst/>
              <a:latin typeface="ui-sans-serif"/>
            </a:endParaRPr>
          </a:p>
          <a:p>
            <a:pPr marL="571500" indent="-571500" algn="l">
              <a:lnSpc>
                <a:spcPct val="150000"/>
              </a:lnSpc>
              <a:buFont typeface="Arial" panose="020B0604020202020204" pitchFamily="34" charset="0"/>
              <a:buChar char="•"/>
            </a:pPr>
            <a:r>
              <a:rPr lang="zh-TW" altLang="en-US" sz="2400" dirty="0">
                <a:solidFill>
                  <a:schemeClr val="tx1"/>
                </a:solidFill>
                <a:latin typeface="ui-sans-serif"/>
              </a:rPr>
              <a:t>途經景點：城門河、香港科學園、白石角海濱長廊、大埔海濱公園、大美督</a:t>
            </a:r>
            <a:endParaRPr lang="en-US" altLang="zh-TW" sz="2400" b="0" i="0" dirty="0">
              <a:solidFill>
                <a:schemeClr val="tx1"/>
              </a:solidFill>
              <a:effectLst/>
              <a:latin typeface="ui-sans-serif"/>
            </a:endParaRPr>
          </a:p>
          <a:p>
            <a:pPr marL="571500" indent="-571500" algn="l">
              <a:lnSpc>
                <a:spcPct val="150000"/>
              </a:lnSpc>
              <a:buFont typeface="Arial" panose="020B0604020202020204" pitchFamily="34" charset="0"/>
              <a:buChar char="•"/>
            </a:pPr>
            <a:r>
              <a:rPr lang="zh-TW" altLang="en-US" sz="2400" b="0" i="0" dirty="0">
                <a:solidFill>
                  <a:schemeClr val="tx1"/>
                </a:solidFill>
                <a:effectLst/>
                <a:latin typeface="ui-sans-serif"/>
              </a:rPr>
              <a:t>體現低碳出行（零排放）、低</a:t>
            </a:r>
            <a:r>
              <a:rPr lang="zh-TW" altLang="en-US" sz="2400" dirty="0">
                <a:solidFill>
                  <a:schemeClr val="tx1"/>
                </a:solidFill>
                <a:effectLst/>
              </a:rPr>
              <a:t>環境</a:t>
            </a:r>
            <a:r>
              <a:rPr lang="zh-TW" altLang="en-US" sz="2400" b="0" i="0" dirty="0">
                <a:solidFill>
                  <a:schemeClr val="tx1"/>
                </a:solidFill>
                <a:effectLst/>
                <a:latin typeface="ui-sans-serif"/>
              </a:rPr>
              <a:t>影響及親</a:t>
            </a:r>
            <a:r>
              <a:rPr lang="zh-TW" altLang="en-US" sz="2400" b="0" i="0" dirty="0">
                <a:solidFill>
                  <a:srgbClr val="000000"/>
                </a:solidFill>
                <a:effectLst/>
                <a:latin typeface="ui-sans-serif"/>
              </a:rPr>
              <a:t>近大自然原則</a:t>
            </a:r>
            <a:endParaRPr lang="en-US" altLang="zh-TW" sz="2400" b="0" i="0" dirty="0">
              <a:solidFill>
                <a:srgbClr val="000000"/>
              </a:solidFill>
              <a:effectLst/>
              <a:latin typeface="ui-sans-serif"/>
            </a:endParaRPr>
          </a:p>
        </p:txBody>
      </p:sp>
      <p:sp>
        <p:nvSpPr>
          <p:cNvPr id="8" name="TextBox 5">
            <a:extLst>
              <a:ext uri="{FF2B5EF4-FFF2-40B4-BE49-F238E27FC236}">
                <a16:creationId xmlns:a16="http://schemas.microsoft.com/office/drawing/2014/main" id="{0C3512FE-6822-4C80-B26E-C68A96BB20D7}"/>
              </a:ext>
            </a:extLst>
          </p:cNvPr>
          <p:cNvSpPr txBox="1"/>
          <p:nvPr/>
        </p:nvSpPr>
        <p:spPr>
          <a:xfrm>
            <a:off x="9591830" y="6219685"/>
            <a:ext cx="2417290" cy="307777"/>
          </a:xfrm>
          <a:prstGeom prst="rect">
            <a:avLst/>
          </a:prstGeom>
          <a:noFill/>
        </p:spPr>
        <p:txBody>
          <a:bodyPr wrap="square">
            <a:spAutoFit/>
          </a:bodyPr>
          <a:lstStyle/>
          <a:p>
            <a:r>
              <a:rPr lang="zh-TW" altLang="en-US" sz="1400" dirty="0"/>
              <a:t>參考資料：香港旅遊發展局</a:t>
            </a:r>
            <a:endParaRPr lang="en-US" sz="1400" dirty="0"/>
          </a:p>
        </p:txBody>
      </p:sp>
    </p:spTree>
    <p:extLst>
      <p:ext uri="{BB962C8B-B14F-4D97-AF65-F5344CB8AC3E}">
        <p14:creationId xmlns:p14="http://schemas.microsoft.com/office/powerpoint/2010/main" val="3091649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4E0FBA0-A368-49A6-83EA-1174CD8FE33E}"/>
              </a:ext>
            </a:extLst>
          </p:cNvPr>
          <p:cNvPicPr>
            <a:picLocks noChangeAspect="1"/>
          </p:cNvPicPr>
          <p:nvPr/>
        </p:nvPicPr>
        <p:blipFill>
          <a:blip r:embed="rId2"/>
          <a:stretch>
            <a:fillRect/>
          </a:stretch>
        </p:blipFill>
        <p:spPr>
          <a:xfrm>
            <a:off x="4789170" y="3667129"/>
            <a:ext cx="4536758" cy="2991668"/>
          </a:xfrm>
          <a:prstGeom prst="rect">
            <a:avLst/>
          </a:prstGeom>
        </p:spPr>
      </p:pic>
      <p:sp>
        <p:nvSpPr>
          <p:cNvPr id="6" name="TextBox 5">
            <a:extLst>
              <a:ext uri="{FF2B5EF4-FFF2-40B4-BE49-F238E27FC236}">
                <a16:creationId xmlns:a16="http://schemas.microsoft.com/office/drawing/2014/main" id="{F27600EA-F38C-488D-B72B-8916FAD304FA}"/>
              </a:ext>
            </a:extLst>
          </p:cNvPr>
          <p:cNvSpPr txBox="1"/>
          <p:nvPr/>
        </p:nvSpPr>
        <p:spPr>
          <a:xfrm>
            <a:off x="9591830" y="6219685"/>
            <a:ext cx="2417290" cy="307777"/>
          </a:xfrm>
          <a:prstGeom prst="rect">
            <a:avLst/>
          </a:prstGeom>
          <a:noFill/>
        </p:spPr>
        <p:txBody>
          <a:bodyPr wrap="square">
            <a:spAutoFit/>
          </a:bodyPr>
          <a:lstStyle/>
          <a:p>
            <a:r>
              <a:rPr lang="zh-TW" altLang="en-US" sz="1400" dirty="0"/>
              <a:t>圖片來源：香港旅遊發展局</a:t>
            </a:r>
            <a:endParaRPr lang="en-US" sz="1400" dirty="0"/>
          </a:p>
        </p:txBody>
      </p:sp>
      <p:pic>
        <p:nvPicPr>
          <p:cNvPr id="8" name="圖片 7">
            <a:extLst>
              <a:ext uri="{FF2B5EF4-FFF2-40B4-BE49-F238E27FC236}">
                <a16:creationId xmlns:a16="http://schemas.microsoft.com/office/drawing/2014/main" id="{889D2887-9B56-43B3-9A1F-B6F27CAB3E37}"/>
              </a:ext>
            </a:extLst>
          </p:cNvPr>
          <p:cNvPicPr>
            <a:picLocks noChangeAspect="1"/>
          </p:cNvPicPr>
          <p:nvPr/>
        </p:nvPicPr>
        <p:blipFill>
          <a:blip r:embed="rId3"/>
          <a:stretch>
            <a:fillRect/>
          </a:stretch>
        </p:blipFill>
        <p:spPr>
          <a:xfrm>
            <a:off x="252412" y="212406"/>
            <a:ext cx="4536758" cy="6446391"/>
          </a:xfrm>
          <a:prstGeom prst="rect">
            <a:avLst/>
          </a:prstGeom>
        </p:spPr>
      </p:pic>
      <p:pic>
        <p:nvPicPr>
          <p:cNvPr id="10" name="圖片 9">
            <a:extLst>
              <a:ext uri="{FF2B5EF4-FFF2-40B4-BE49-F238E27FC236}">
                <a16:creationId xmlns:a16="http://schemas.microsoft.com/office/drawing/2014/main" id="{898F571E-3A37-459D-B453-6C6B43D4767A}"/>
              </a:ext>
            </a:extLst>
          </p:cNvPr>
          <p:cNvPicPr>
            <a:picLocks noChangeAspect="1"/>
          </p:cNvPicPr>
          <p:nvPr/>
        </p:nvPicPr>
        <p:blipFill>
          <a:blip r:embed="rId4"/>
          <a:stretch>
            <a:fillRect/>
          </a:stretch>
        </p:blipFill>
        <p:spPr>
          <a:xfrm>
            <a:off x="4789170" y="212406"/>
            <a:ext cx="4800600" cy="3504962"/>
          </a:xfrm>
          <a:prstGeom prst="rect">
            <a:avLst/>
          </a:prstGeom>
        </p:spPr>
      </p:pic>
    </p:spTree>
    <p:extLst>
      <p:ext uri="{BB962C8B-B14F-4D97-AF65-F5344CB8AC3E}">
        <p14:creationId xmlns:p14="http://schemas.microsoft.com/office/powerpoint/2010/main" val="2509061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4400" dirty="0">
                <a:effectLst/>
              </a:rPr>
              <a:t>延伸學習</a:t>
            </a:r>
            <a:endParaRPr lang="zh-TW" altLang="en-US" sz="4400"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382771" y="1382234"/>
            <a:ext cx="11376838" cy="5350036"/>
          </a:xfrm>
        </p:spPr>
        <p:txBody>
          <a:bodyPr>
            <a:noAutofit/>
          </a:bodyPr>
          <a:lstStyle/>
          <a:p>
            <a:pPr marL="0" indent="0" algn="ctr">
              <a:lnSpc>
                <a:spcPct val="150000"/>
              </a:lnSpc>
              <a:buNone/>
            </a:pPr>
            <a:r>
              <a:rPr lang="zh-TW" altLang="en-US" sz="2800" b="1" u="sng" dirty="0"/>
              <a:t>「綠色旅遊」</a:t>
            </a:r>
            <a:r>
              <a:rPr lang="en-US" altLang="zh-TW" sz="2800" b="1" u="sng" dirty="0"/>
              <a:t>e-Poster</a:t>
            </a:r>
            <a:endParaRPr lang="en-US" altLang="zh-TW" sz="2800" b="1" u="sng" dirty="0">
              <a:effectLst/>
            </a:endParaRPr>
          </a:p>
          <a:p>
            <a:pPr marL="571500" indent="-571500" algn="l">
              <a:lnSpc>
                <a:spcPct val="150000"/>
              </a:lnSpc>
              <a:buFont typeface="Arial" panose="020B0604020202020204" pitchFamily="34" charset="0"/>
              <a:buChar char="•"/>
            </a:pPr>
            <a:r>
              <a:rPr lang="zh-TW" altLang="en-US" sz="2800" b="0" i="0" dirty="0">
                <a:solidFill>
                  <a:srgbClr val="000000"/>
                </a:solidFill>
                <a:effectLst/>
                <a:latin typeface="ui-sans-serif"/>
              </a:rPr>
              <a:t>以「綠色旅遊」為主題，利用網上的繪圖及設計工具，設計一張</a:t>
            </a:r>
            <a:r>
              <a:rPr lang="en-US" altLang="zh-TW" sz="2800" b="0" i="0" dirty="0">
                <a:solidFill>
                  <a:srgbClr val="000000"/>
                </a:solidFill>
                <a:effectLst/>
                <a:latin typeface="ui-sans-serif"/>
              </a:rPr>
              <a:t>A3</a:t>
            </a:r>
            <a:r>
              <a:rPr lang="zh-TW" altLang="en-US" sz="2800" b="0" i="0" dirty="0">
                <a:solidFill>
                  <a:srgbClr val="000000"/>
                </a:solidFill>
                <a:effectLst/>
                <a:latin typeface="ui-sans-serif"/>
              </a:rPr>
              <a:t>電子海報</a:t>
            </a:r>
            <a:r>
              <a:rPr lang="zh-TW" altLang="en-US" sz="2800" dirty="0">
                <a:solidFill>
                  <a:srgbClr val="000000"/>
                </a:solidFill>
                <a:latin typeface="ui-sans-serif"/>
              </a:rPr>
              <a:t>，內容</a:t>
            </a:r>
            <a:r>
              <a:rPr lang="zh-TW" altLang="en-US" sz="2800" b="0" i="0" dirty="0">
                <a:solidFill>
                  <a:srgbClr val="000000"/>
                </a:solidFill>
                <a:effectLst/>
                <a:latin typeface="ui-sans-serif"/>
              </a:rPr>
              <a:t>包括：</a:t>
            </a:r>
            <a:endParaRPr lang="en-US" altLang="zh-TW" sz="2800" b="0" i="0" dirty="0">
              <a:solidFill>
                <a:srgbClr val="000000"/>
              </a:solidFill>
              <a:effectLst/>
              <a:latin typeface="ui-sans-serif"/>
            </a:endParaRPr>
          </a:p>
          <a:p>
            <a:pPr marL="1257300" lvl="3" indent="-571500"/>
            <a:r>
              <a:rPr lang="zh-TW" altLang="en-US" sz="2400" b="0" i="0" dirty="0">
                <a:solidFill>
                  <a:srgbClr val="000000"/>
                </a:solidFill>
                <a:effectLst/>
                <a:latin typeface="ui-sans-serif"/>
              </a:rPr>
              <a:t>標題</a:t>
            </a:r>
            <a:r>
              <a:rPr lang="zh-TW" altLang="en-US" sz="2400" dirty="0">
                <a:solidFill>
                  <a:srgbClr val="000000"/>
                </a:solidFill>
                <a:latin typeface="ui-sans-serif"/>
              </a:rPr>
              <a:t>設計</a:t>
            </a:r>
            <a:endParaRPr lang="en-US" altLang="zh-TW" sz="2400" b="0" i="0" dirty="0">
              <a:solidFill>
                <a:srgbClr val="000000"/>
              </a:solidFill>
              <a:effectLst/>
              <a:latin typeface="ui-sans-serif"/>
            </a:endParaRPr>
          </a:p>
          <a:p>
            <a:pPr marL="1257300" lvl="3" indent="-571500"/>
            <a:r>
              <a:rPr lang="zh-TW" altLang="en-US" sz="2400" b="0" i="0" dirty="0">
                <a:solidFill>
                  <a:srgbClr val="000000"/>
                </a:solidFill>
                <a:effectLst/>
                <a:latin typeface="ui-sans-serif"/>
              </a:rPr>
              <a:t>地點照片</a:t>
            </a:r>
            <a:endParaRPr lang="en-US" altLang="zh-TW" sz="2400" b="0" i="0" dirty="0">
              <a:solidFill>
                <a:srgbClr val="000000"/>
              </a:solidFill>
              <a:effectLst/>
              <a:latin typeface="ui-sans-serif"/>
            </a:endParaRPr>
          </a:p>
          <a:p>
            <a:pPr marL="1257300" lvl="3" indent="-571500"/>
            <a:r>
              <a:rPr lang="zh-TW" altLang="en-US" sz="2400" b="0" i="0" dirty="0">
                <a:solidFill>
                  <a:srgbClr val="000000"/>
                </a:solidFill>
                <a:effectLst/>
                <a:latin typeface="ui-sans-serif"/>
              </a:rPr>
              <a:t>實踐「綠色旅遊」</a:t>
            </a:r>
            <a:r>
              <a:rPr lang="zh-TW" altLang="en-US" sz="2400" dirty="0">
                <a:solidFill>
                  <a:srgbClr val="000000"/>
                </a:solidFill>
                <a:latin typeface="ui-sans-serif"/>
              </a:rPr>
              <a:t>的</a:t>
            </a:r>
            <a:r>
              <a:rPr lang="zh-TW" altLang="en-US" sz="2400" b="0" i="0" dirty="0">
                <a:solidFill>
                  <a:srgbClr val="000000"/>
                </a:solidFill>
                <a:effectLst/>
                <a:latin typeface="ui-sans-serif"/>
              </a:rPr>
              <a:t>亮點</a:t>
            </a:r>
            <a:endParaRPr lang="en-US" altLang="zh-TW" sz="2400" b="0" i="0" dirty="0">
              <a:solidFill>
                <a:srgbClr val="000000"/>
              </a:solidFill>
              <a:effectLst/>
              <a:latin typeface="ui-sans-serif"/>
            </a:endParaRPr>
          </a:p>
          <a:p>
            <a:pPr marL="1257300" lvl="3" indent="-571500"/>
            <a:r>
              <a:rPr lang="zh-TW" altLang="en-US" sz="2400" dirty="0">
                <a:solidFill>
                  <a:srgbClr val="000000"/>
                </a:solidFill>
                <a:latin typeface="ui-sans-serif"/>
              </a:rPr>
              <a:t>口號設計</a:t>
            </a:r>
            <a:endParaRPr lang="en-US" altLang="zh-TW" sz="2400" b="0" i="0" dirty="0">
              <a:solidFill>
                <a:srgbClr val="000000"/>
              </a:solidFill>
              <a:effectLst/>
              <a:latin typeface="ui-sans-serif"/>
            </a:endParaRPr>
          </a:p>
          <a:p>
            <a:pPr marL="1257300" lvl="3" indent="-571500"/>
            <a:r>
              <a:rPr lang="zh-TW" altLang="en-US" sz="2400" b="0" i="0" dirty="0">
                <a:solidFill>
                  <a:srgbClr val="000000"/>
                </a:solidFill>
                <a:effectLst/>
                <a:latin typeface="ui-sans-serif"/>
              </a:rPr>
              <a:t>加入</a:t>
            </a:r>
            <a:r>
              <a:rPr lang="en-US" altLang="zh-TW" sz="2400" b="0" i="0" dirty="0">
                <a:solidFill>
                  <a:srgbClr val="000000"/>
                </a:solidFill>
                <a:effectLst/>
                <a:latin typeface="ui-sans-serif"/>
              </a:rPr>
              <a:t>QR code</a:t>
            </a:r>
            <a:r>
              <a:rPr lang="zh-TW" altLang="en-US" sz="2400" b="0" i="0" dirty="0">
                <a:solidFill>
                  <a:srgbClr val="000000"/>
                </a:solidFill>
                <a:effectLst/>
                <a:latin typeface="ui-sans-serif"/>
              </a:rPr>
              <a:t>連結官方網頁及國家生態安全資訊</a:t>
            </a:r>
            <a:endParaRPr lang="en-US" altLang="zh-TW" sz="2800" b="0" i="0" dirty="0">
              <a:solidFill>
                <a:srgbClr val="000000"/>
              </a:solidFill>
              <a:effectLst/>
              <a:latin typeface="ui-sans-serif"/>
            </a:endParaRPr>
          </a:p>
        </p:txBody>
      </p:sp>
      <p:pic>
        <p:nvPicPr>
          <p:cNvPr id="4" name="圖片 3">
            <a:extLst>
              <a:ext uri="{FF2B5EF4-FFF2-40B4-BE49-F238E27FC236}">
                <a16:creationId xmlns:a16="http://schemas.microsoft.com/office/drawing/2014/main" id="{483CA071-F00F-4C73-BBE1-F7D7F0C90B15}"/>
              </a:ext>
            </a:extLst>
          </p:cNvPr>
          <p:cNvPicPr>
            <a:picLocks noChangeAspect="1"/>
          </p:cNvPicPr>
          <p:nvPr/>
        </p:nvPicPr>
        <p:blipFill>
          <a:blip r:embed="rId3"/>
          <a:stretch>
            <a:fillRect/>
          </a:stretch>
        </p:blipFill>
        <p:spPr>
          <a:xfrm>
            <a:off x="9356595" y="2914650"/>
            <a:ext cx="2403013" cy="3406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5">
            <a:extLst>
              <a:ext uri="{FF2B5EF4-FFF2-40B4-BE49-F238E27FC236}">
                <a16:creationId xmlns:a16="http://schemas.microsoft.com/office/drawing/2014/main" id="{97DC1B81-D6CC-4DBB-B0A2-293A51987438}"/>
              </a:ext>
            </a:extLst>
          </p:cNvPr>
          <p:cNvSpPr txBox="1"/>
          <p:nvPr/>
        </p:nvSpPr>
        <p:spPr>
          <a:xfrm>
            <a:off x="9960864" y="6424493"/>
            <a:ext cx="2231136" cy="307777"/>
          </a:xfrm>
          <a:prstGeom prst="rect">
            <a:avLst/>
          </a:prstGeom>
          <a:noFill/>
        </p:spPr>
        <p:txBody>
          <a:bodyPr wrap="square">
            <a:spAutoFit/>
          </a:bodyPr>
          <a:lstStyle/>
          <a:p>
            <a:r>
              <a:rPr lang="zh-TW" altLang="en-US" sz="1400" dirty="0"/>
              <a:t>圖片來源：環境保護署</a:t>
            </a:r>
            <a:endParaRPr lang="en-US" sz="1400" dirty="0"/>
          </a:p>
        </p:txBody>
      </p:sp>
    </p:spTree>
    <p:extLst>
      <p:ext uri="{BB962C8B-B14F-4D97-AF65-F5344CB8AC3E}">
        <p14:creationId xmlns:p14="http://schemas.microsoft.com/office/powerpoint/2010/main" val="848270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317CEBDB-2553-40A8-97D7-B9861F0B871B}"/>
              </a:ext>
            </a:extLst>
          </p:cNvPr>
          <p:cNvSpPr>
            <a:spLocks noGrp="1"/>
          </p:cNvSpPr>
          <p:nvPr>
            <p:ph type="title"/>
          </p:nvPr>
        </p:nvSpPr>
        <p:spPr>
          <a:xfrm>
            <a:off x="825937" y="2858251"/>
            <a:ext cx="4486656" cy="1141497"/>
          </a:xfrm>
        </p:spPr>
        <p:txBody>
          <a:bodyPr>
            <a:normAutofit/>
          </a:bodyPr>
          <a:lstStyle/>
          <a:p>
            <a:r>
              <a:rPr lang="zh-TW" altLang="en-US" sz="5400" dirty="0"/>
              <a:t>總結</a:t>
            </a:r>
            <a:endParaRPr lang="en-US" sz="5400" dirty="0"/>
          </a:p>
        </p:txBody>
      </p:sp>
      <p:sp>
        <p:nvSpPr>
          <p:cNvPr id="3" name="內容版面配置區 2">
            <a:extLst>
              <a:ext uri="{FF2B5EF4-FFF2-40B4-BE49-F238E27FC236}">
                <a16:creationId xmlns:a16="http://schemas.microsoft.com/office/drawing/2014/main" id="{3FC88FBB-A746-4A7A-A89C-F25F41D3743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66813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2800" dirty="0">
                <a:effectLst/>
              </a:rPr>
              <a:t>持守正確價值觀，做負責任公民</a:t>
            </a:r>
            <a:br>
              <a:rPr lang="en-US" altLang="zh-TW" sz="2800" dirty="0">
                <a:effectLst/>
              </a:rPr>
            </a:br>
            <a:r>
              <a:rPr lang="zh-TW" altLang="en-US" sz="2800" dirty="0">
                <a:effectLst/>
              </a:rPr>
              <a:t>實踐綠色旅遊，維護國家生態安全</a:t>
            </a:r>
            <a:endParaRPr lang="zh-TW" altLang="en-US"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407581" y="1828800"/>
            <a:ext cx="11376838" cy="4720590"/>
          </a:xfrm>
        </p:spPr>
        <p:txBody>
          <a:bodyPr>
            <a:noAutofit/>
          </a:bodyPr>
          <a:lstStyle/>
          <a:p>
            <a:pPr marL="0" indent="0" algn="ctr">
              <a:lnSpc>
                <a:spcPct val="150000"/>
              </a:lnSpc>
              <a:buNone/>
            </a:pPr>
            <a:r>
              <a:rPr lang="zh-TW" altLang="en-US" sz="2800" b="1" i="0" u="sng" dirty="0">
                <a:solidFill>
                  <a:srgbClr val="000000"/>
                </a:solidFill>
                <a:effectLst/>
                <a:latin typeface="ui-sans-serif"/>
              </a:rPr>
              <a:t>人類不當行為</a:t>
            </a:r>
            <a:r>
              <a:rPr lang="zh-TW" altLang="en-US" sz="2800" b="1" u="sng" dirty="0">
                <a:solidFill>
                  <a:srgbClr val="000000"/>
                </a:solidFill>
                <a:latin typeface="ui-sans-serif"/>
              </a:rPr>
              <a:t>對大自然生態構成</a:t>
            </a:r>
            <a:r>
              <a:rPr lang="zh-TW" altLang="en-US" sz="2800" b="1" i="0" u="sng" dirty="0">
                <a:solidFill>
                  <a:srgbClr val="000000"/>
                </a:solidFill>
                <a:effectLst/>
                <a:latin typeface="ui-sans-serif"/>
              </a:rPr>
              <a:t>嚴重威脅</a:t>
            </a:r>
            <a:endParaRPr lang="en-US" altLang="zh-TW" sz="2800" b="1" i="0" u="sng" dirty="0">
              <a:solidFill>
                <a:srgbClr val="000000"/>
              </a:solidFill>
              <a:effectLst/>
              <a:latin typeface="ui-sans-serif"/>
            </a:endParaRPr>
          </a:p>
          <a:p>
            <a:pPr marL="571500" indent="-571500" algn="l">
              <a:lnSpc>
                <a:spcPct val="150000"/>
              </a:lnSpc>
              <a:buFont typeface="Arial" panose="020B0604020202020204" pitchFamily="34" charset="0"/>
              <a:buChar char="•"/>
            </a:pPr>
            <a:r>
              <a:rPr lang="zh-TW" altLang="en-US" sz="2800" b="0" i="0" dirty="0">
                <a:solidFill>
                  <a:srgbClr val="000000"/>
                </a:solidFill>
                <a:effectLst/>
                <a:latin typeface="ui-sans-serif"/>
              </a:rPr>
              <a:t>亂拋垃圾、踩踏珊瑚、違規生火、過度開發，會引致生態系統永久受破壞（例如：珊瑚白化、物種滅絕、土壤侵蝕、水源污染）</a:t>
            </a:r>
            <a:endParaRPr lang="en-US" altLang="zh-TW" sz="2800" b="0" i="0" dirty="0">
              <a:solidFill>
                <a:srgbClr val="000000"/>
              </a:solidFill>
              <a:effectLst/>
              <a:latin typeface="ui-sans-serif"/>
            </a:endParaRPr>
          </a:p>
          <a:p>
            <a:pPr marL="571500" indent="-571500" algn="l">
              <a:lnSpc>
                <a:spcPct val="150000"/>
              </a:lnSpc>
              <a:buFont typeface="Arial" panose="020B0604020202020204" pitchFamily="34" charset="0"/>
              <a:buChar char="•"/>
            </a:pPr>
            <a:r>
              <a:rPr lang="zh-TW" altLang="en-US" sz="2800" b="0" i="0" dirty="0">
                <a:solidFill>
                  <a:srgbClr val="000000"/>
                </a:solidFill>
                <a:effectLst/>
                <a:latin typeface="ui-sans-serif"/>
              </a:rPr>
              <a:t>這些損害往往不可逆轉：一旦生態平衡崩潰，恢復需數十年甚至數百年，影響人類生存基礎</a:t>
            </a:r>
            <a:endParaRPr lang="zh-TW" altLang="en-US" sz="2800" dirty="0">
              <a:effectLst/>
            </a:endParaRPr>
          </a:p>
        </p:txBody>
      </p:sp>
    </p:spTree>
    <p:extLst>
      <p:ext uri="{BB962C8B-B14F-4D97-AF65-F5344CB8AC3E}">
        <p14:creationId xmlns:p14="http://schemas.microsoft.com/office/powerpoint/2010/main" val="195956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a:extLst>
              <a:ext uri="{FF2B5EF4-FFF2-40B4-BE49-F238E27FC236}">
                <a16:creationId xmlns:a16="http://schemas.microsoft.com/office/drawing/2014/main" id="{F185BA3D-B9C9-4708-B323-09B4F7EF0229}"/>
              </a:ext>
            </a:extLst>
          </p:cNvPr>
          <p:cNvSpPr>
            <a:spLocks noGrp="1"/>
          </p:cNvSpPr>
          <p:nvPr>
            <p:ph idx="1"/>
          </p:nvPr>
        </p:nvSpPr>
        <p:spPr>
          <a:xfrm>
            <a:off x="822960" y="1257300"/>
            <a:ext cx="10652760" cy="5234940"/>
          </a:xfrm>
        </p:spPr>
        <p:txBody>
          <a:bodyPr>
            <a:normAutofit/>
          </a:bodyPr>
          <a:lstStyle/>
          <a:p>
            <a:r>
              <a:rPr lang="zh-TW" altLang="en-US" sz="2400" dirty="0"/>
              <a:t>香港雖然人煙稠密但擁有逾千公里的海岸線、綿延的山脈以及風景怡人的郊野公園。這些都讓香港成為多種野生生物棲息和生長的理想地方。</a:t>
            </a:r>
            <a:endParaRPr lang="en-US" altLang="zh-TW" sz="2400" dirty="0"/>
          </a:p>
          <a:p>
            <a:r>
              <a:rPr lang="zh-TW" altLang="en-US" sz="2400" dirty="0"/>
              <a:t>香港同時位處熱帶及溫帶之間，所以令這細小的地方能夠擁有豐富的生物種類。市民可在香港找到約</a:t>
            </a:r>
            <a:r>
              <a:rPr lang="en-US" altLang="zh-TW" sz="2400" dirty="0"/>
              <a:t>3,300</a:t>
            </a:r>
            <a:r>
              <a:rPr lang="zh-TW" altLang="en-US" sz="2400" dirty="0"/>
              <a:t>種植物、</a:t>
            </a:r>
            <a:r>
              <a:rPr lang="en-US" altLang="zh-TW" sz="2400" dirty="0"/>
              <a:t>55</a:t>
            </a:r>
            <a:r>
              <a:rPr lang="zh-TW" altLang="en-US" sz="2400" dirty="0"/>
              <a:t>種陸棲哺乳動物、</a:t>
            </a:r>
            <a:r>
              <a:rPr lang="en-US" altLang="zh-TW" sz="2400" dirty="0"/>
              <a:t>116</a:t>
            </a:r>
            <a:r>
              <a:rPr lang="zh-TW" altLang="en-US" sz="2400" dirty="0"/>
              <a:t>種兩棲和爬行動物、</a:t>
            </a:r>
            <a:r>
              <a:rPr lang="en-US" altLang="zh-TW" sz="2400" dirty="0"/>
              <a:t>200 </a:t>
            </a:r>
            <a:r>
              <a:rPr lang="zh-TW" altLang="en-US" sz="2400" dirty="0"/>
              <a:t>種淡水魚、</a:t>
            </a:r>
            <a:r>
              <a:rPr lang="en-US" altLang="zh-TW" sz="2400" dirty="0"/>
              <a:t>134</a:t>
            </a:r>
            <a:r>
              <a:rPr lang="zh-TW" altLang="en-US" sz="2400" dirty="0"/>
              <a:t>種蜻蜓、</a:t>
            </a:r>
            <a:r>
              <a:rPr lang="en-US" altLang="zh-TW" sz="2400" dirty="0"/>
              <a:t>245</a:t>
            </a:r>
            <a:r>
              <a:rPr lang="zh-TW" altLang="en-US" sz="2400" dirty="0"/>
              <a:t>種蝴蝶，以及超過</a:t>
            </a:r>
            <a:r>
              <a:rPr lang="en-US" altLang="zh-TW" sz="2400" dirty="0"/>
              <a:t>580</a:t>
            </a:r>
            <a:r>
              <a:rPr lang="zh-TW" altLang="en-US" sz="2400" dirty="0"/>
              <a:t>種鳥類，相當於全中國三分之一的鳥類物種。作為大自然的其中一員，我們有責任保護自然環境。</a:t>
            </a:r>
            <a:endParaRPr lang="en-US" sz="2400" dirty="0"/>
          </a:p>
        </p:txBody>
      </p:sp>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801774"/>
          </a:xfrm>
        </p:spPr>
        <p:txBody>
          <a:bodyPr/>
          <a:lstStyle/>
          <a:p>
            <a:r>
              <a:rPr lang="zh-TW" altLang="en-US" dirty="0"/>
              <a:t>香港的自然環境及動植物物種</a:t>
            </a:r>
            <a:endParaRPr lang="en-US" dirty="0"/>
          </a:p>
        </p:txBody>
      </p:sp>
      <p:pic>
        <p:nvPicPr>
          <p:cNvPr id="33794" name="Picture 2">
            <a:extLst>
              <a:ext uri="{FF2B5EF4-FFF2-40B4-BE49-F238E27FC236}">
                <a16:creationId xmlns:a16="http://schemas.microsoft.com/office/drawing/2014/main" id="{F2CF0548-F5D4-490C-A829-EEA842A16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635" y="3709812"/>
            <a:ext cx="3240405" cy="2519537"/>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44D871AF-2F39-48DC-AFD8-05A223BBACB6}"/>
              </a:ext>
            </a:extLst>
          </p:cNvPr>
          <p:cNvSpPr txBox="1"/>
          <p:nvPr/>
        </p:nvSpPr>
        <p:spPr>
          <a:xfrm>
            <a:off x="10044113" y="5863946"/>
            <a:ext cx="1431607" cy="369332"/>
          </a:xfrm>
          <a:prstGeom prst="rect">
            <a:avLst/>
          </a:prstGeom>
          <a:noFill/>
        </p:spPr>
        <p:txBody>
          <a:bodyPr wrap="square">
            <a:spAutoFit/>
          </a:bodyPr>
          <a:lstStyle/>
          <a:p>
            <a:r>
              <a:rPr lang="zh-TW" altLang="en-US" b="0" i="0" dirty="0">
                <a:solidFill>
                  <a:srgbClr val="333333"/>
                </a:solidFill>
                <a:effectLst/>
                <a:latin typeface="Roboto" panose="02000000000000000000" pitchFamily="2" charset="0"/>
              </a:rPr>
              <a:t>香港纖春蜓</a:t>
            </a:r>
            <a:endParaRPr lang="en-US" dirty="0"/>
          </a:p>
        </p:txBody>
      </p:sp>
      <p:sp>
        <p:nvSpPr>
          <p:cNvPr id="13" name="TextBox 5">
            <a:extLst>
              <a:ext uri="{FF2B5EF4-FFF2-40B4-BE49-F238E27FC236}">
                <a16:creationId xmlns:a16="http://schemas.microsoft.com/office/drawing/2014/main" id="{4A0A20C7-A3E3-43F7-84BF-045A2319BBD2}"/>
              </a:ext>
            </a:extLst>
          </p:cNvPr>
          <p:cNvSpPr txBox="1"/>
          <p:nvPr/>
        </p:nvSpPr>
        <p:spPr>
          <a:xfrm>
            <a:off x="9848079" y="6550223"/>
            <a:ext cx="2343921" cy="307777"/>
          </a:xfrm>
          <a:prstGeom prst="rect">
            <a:avLst/>
          </a:prstGeom>
          <a:noFill/>
        </p:spPr>
        <p:txBody>
          <a:bodyPr wrap="square">
            <a:spAutoFit/>
          </a:bodyPr>
          <a:lstStyle/>
          <a:p>
            <a:r>
              <a:rPr lang="zh-TW" altLang="en-US" sz="1400" dirty="0"/>
              <a:t>圖片來源：漁農自然護理署</a:t>
            </a:r>
            <a:endParaRPr lang="en-US" sz="1400" dirty="0"/>
          </a:p>
        </p:txBody>
      </p:sp>
      <p:pic>
        <p:nvPicPr>
          <p:cNvPr id="33796" name="Picture 4">
            <a:extLst>
              <a:ext uri="{FF2B5EF4-FFF2-40B4-BE49-F238E27FC236}">
                <a16:creationId xmlns:a16="http://schemas.microsoft.com/office/drawing/2014/main" id="{0E5FD06F-211C-43E9-BBC6-8C57B92EF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228" y="4579177"/>
            <a:ext cx="3240405" cy="2160270"/>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CE99728B-ACEB-4748-BF3A-8657B2E766FE}"/>
              </a:ext>
            </a:extLst>
          </p:cNvPr>
          <p:cNvSpPr txBox="1"/>
          <p:nvPr/>
        </p:nvSpPr>
        <p:spPr>
          <a:xfrm>
            <a:off x="5958599" y="4197749"/>
            <a:ext cx="1099661" cy="369332"/>
          </a:xfrm>
          <a:prstGeom prst="rect">
            <a:avLst/>
          </a:prstGeom>
          <a:noFill/>
        </p:spPr>
        <p:txBody>
          <a:bodyPr wrap="square">
            <a:spAutoFit/>
          </a:bodyPr>
          <a:lstStyle/>
          <a:p>
            <a:r>
              <a:rPr lang="zh-TW" altLang="en-US" b="0" i="0" dirty="0">
                <a:solidFill>
                  <a:srgbClr val="333333"/>
                </a:solidFill>
                <a:effectLst/>
                <a:latin typeface="Roboto" panose="02000000000000000000" pitchFamily="2" charset="0"/>
              </a:rPr>
              <a:t>香港瘰螈</a:t>
            </a:r>
            <a:endParaRPr lang="en-US" dirty="0"/>
          </a:p>
        </p:txBody>
      </p:sp>
      <p:pic>
        <p:nvPicPr>
          <p:cNvPr id="33798" name="Picture 6">
            <a:extLst>
              <a:ext uri="{FF2B5EF4-FFF2-40B4-BE49-F238E27FC236}">
                <a16:creationId xmlns:a16="http://schemas.microsoft.com/office/drawing/2014/main" id="{7C67F67C-FB64-4574-8002-1CA6C6C71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1145" y="3972703"/>
            <a:ext cx="3359383" cy="2519537"/>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1AA4A3F8-A133-441A-BE27-62FB9B732AB9}"/>
              </a:ext>
            </a:extLst>
          </p:cNvPr>
          <p:cNvSpPr txBox="1"/>
          <p:nvPr/>
        </p:nvSpPr>
        <p:spPr>
          <a:xfrm>
            <a:off x="2778539" y="6492240"/>
            <a:ext cx="872295" cy="369332"/>
          </a:xfrm>
          <a:prstGeom prst="rect">
            <a:avLst/>
          </a:prstGeom>
          <a:noFill/>
        </p:spPr>
        <p:txBody>
          <a:bodyPr wrap="square">
            <a:spAutoFit/>
          </a:bodyPr>
          <a:lstStyle/>
          <a:p>
            <a:r>
              <a:rPr lang="zh-TW" altLang="en-US" b="0" i="0" dirty="0">
                <a:solidFill>
                  <a:srgbClr val="333333"/>
                </a:solidFill>
                <a:effectLst/>
                <a:latin typeface="Roboto" panose="02000000000000000000" pitchFamily="2" charset="0"/>
              </a:rPr>
              <a:t>香港茶</a:t>
            </a:r>
            <a:endParaRPr lang="en-US" dirty="0"/>
          </a:p>
        </p:txBody>
      </p:sp>
    </p:spTree>
    <p:extLst>
      <p:ext uri="{BB962C8B-B14F-4D97-AF65-F5344CB8AC3E}">
        <p14:creationId xmlns:p14="http://schemas.microsoft.com/office/powerpoint/2010/main" val="395994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2800" dirty="0">
                <a:effectLst/>
              </a:rPr>
              <a:t>持守正確價值觀，做負責任公民</a:t>
            </a:r>
            <a:br>
              <a:rPr lang="en-US" altLang="zh-TW" sz="2800" dirty="0">
                <a:effectLst/>
              </a:rPr>
            </a:br>
            <a:r>
              <a:rPr lang="zh-TW" altLang="en-US" sz="2800" dirty="0">
                <a:effectLst/>
              </a:rPr>
              <a:t>實踐綠色旅遊，維護國家生態安全</a:t>
            </a:r>
            <a:endParaRPr lang="zh-TW" altLang="en-US"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407581" y="1828800"/>
            <a:ext cx="11376838" cy="4354830"/>
          </a:xfrm>
        </p:spPr>
        <p:txBody>
          <a:bodyPr>
            <a:noAutofit/>
          </a:bodyPr>
          <a:lstStyle/>
          <a:p>
            <a:pPr marL="0" indent="0" algn="ctr">
              <a:lnSpc>
                <a:spcPct val="150000"/>
              </a:lnSpc>
              <a:buNone/>
            </a:pPr>
            <a:r>
              <a:rPr lang="zh-TW" altLang="en-US" sz="2800" b="1" u="sng" dirty="0"/>
              <a:t>生態</a:t>
            </a:r>
            <a:r>
              <a:rPr lang="zh-TW" altLang="en-US" sz="2800" b="1" u="sng" dirty="0">
                <a:solidFill>
                  <a:srgbClr val="000000"/>
                </a:solidFill>
                <a:latin typeface="ui-sans-serif"/>
              </a:rPr>
              <a:t>破壞是國家安全威脅 </a:t>
            </a:r>
            <a:endParaRPr lang="en-US" altLang="zh-TW" sz="2800" b="1" u="sng" dirty="0">
              <a:solidFill>
                <a:srgbClr val="000000"/>
              </a:solidFill>
              <a:latin typeface="ui-sans-serif"/>
            </a:endParaRPr>
          </a:p>
          <a:p>
            <a:pPr marL="571500" indent="-571500">
              <a:lnSpc>
                <a:spcPct val="150000"/>
              </a:lnSpc>
            </a:pPr>
            <a:r>
              <a:rPr lang="zh-TW" altLang="en-US" sz="2800" dirty="0">
                <a:solidFill>
                  <a:srgbClr val="000000"/>
                </a:solidFill>
                <a:latin typeface="ui-sans-serif"/>
              </a:rPr>
              <a:t>生態安全是國家安全重要組成部分</a:t>
            </a:r>
          </a:p>
          <a:p>
            <a:pPr marL="571500" indent="-571500">
              <a:lnSpc>
                <a:spcPct val="150000"/>
              </a:lnSpc>
            </a:pPr>
            <a:r>
              <a:rPr lang="zh-TW" altLang="en-US" sz="2800" dirty="0">
                <a:solidFill>
                  <a:srgbClr val="000000"/>
                </a:solidFill>
                <a:latin typeface="ui-sans-serif"/>
              </a:rPr>
              <a:t>生態環境減少受破壞和威脅，是國家賴以生存發展的基礎，涵蓋水源、土地、大氣、生物物種安全</a:t>
            </a:r>
            <a:endParaRPr lang="en-US" altLang="zh-TW" sz="2800" dirty="0">
              <a:solidFill>
                <a:srgbClr val="000000"/>
              </a:solidFill>
              <a:latin typeface="ui-sans-serif"/>
            </a:endParaRPr>
          </a:p>
          <a:p>
            <a:pPr marL="571500" indent="-571500">
              <a:lnSpc>
                <a:spcPct val="150000"/>
              </a:lnSpc>
            </a:pPr>
            <a:r>
              <a:rPr lang="zh-TW" altLang="en-US" sz="2800" dirty="0">
                <a:solidFill>
                  <a:srgbClr val="000000"/>
                </a:solidFill>
                <a:latin typeface="ui-sans-serif"/>
              </a:rPr>
              <a:t>貫徹「綠水青山就是金山銀山」理念，築牢國家生態安全屏障</a:t>
            </a:r>
          </a:p>
        </p:txBody>
      </p:sp>
      <p:pic>
        <p:nvPicPr>
          <p:cNvPr id="4" name="Picture 2" descr="全民國家安全教育日- 生態安全">
            <a:extLst>
              <a:ext uri="{FF2B5EF4-FFF2-40B4-BE49-F238E27FC236}">
                <a16:creationId xmlns:a16="http://schemas.microsoft.com/office/drawing/2014/main" id="{7CA54208-7E7B-4155-A757-3DB5B2803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8364" y="208318"/>
            <a:ext cx="1963636" cy="1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597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1163281"/>
          </a:xfrm>
        </p:spPr>
        <p:txBody>
          <a:bodyPr>
            <a:normAutofit/>
          </a:bodyPr>
          <a:lstStyle/>
          <a:p>
            <a:r>
              <a:rPr lang="zh-TW" altLang="en-US" sz="2800" dirty="0">
                <a:effectLst/>
              </a:rPr>
              <a:t>持守正確價值觀，做負責任公民</a:t>
            </a:r>
            <a:br>
              <a:rPr lang="en-US" altLang="zh-TW" sz="2800" dirty="0">
                <a:effectLst/>
              </a:rPr>
            </a:br>
            <a:r>
              <a:rPr lang="zh-TW" altLang="en-US" sz="2800" dirty="0">
                <a:effectLst/>
              </a:rPr>
              <a:t>實踐綠色旅遊，維護國家生態安全</a:t>
            </a:r>
            <a:endParaRPr lang="zh-TW" altLang="en-US" dirty="0"/>
          </a:p>
        </p:txBody>
      </p:sp>
      <p:sp>
        <p:nvSpPr>
          <p:cNvPr id="6" name="內容版面配置區 3">
            <a:extLst>
              <a:ext uri="{FF2B5EF4-FFF2-40B4-BE49-F238E27FC236}">
                <a16:creationId xmlns:a16="http://schemas.microsoft.com/office/drawing/2014/main" id="{8ABA71DF-C88A-46E2-937D-F204DBCA2CB9}"/>
              </a:ext>
            </a:extLst>
          </p:cNvPr>
          <p:cNvSpPr>
            <a:spLocks noGrp="1"/>
          </p:cNvSpPr>
          <p:nvPr>
            <p:ph idx="1"/>
          </p:nvPr>
        </p:nvSpPr>
        <p:spPr>
          <a:xfrm>
            <a:off x="407581" y="1828800"/>
            <a:ext cx="11376838" cy="4926330"/>
          </a:xfrm>
        </p:spPr>
        <p:txBody>
          <a:bodyPr>
            <a:noAutofit/>
          </a:bodyPr>
          <a:lstStyle/>
          <a:p>
            <a:pPr marL="0" indent="0" algn="ctr">
              <a:lnSpc>
                <a:spcPct val="150000"/>
              </a:lnSpc>
              <a:buNone/>
            </a:pPr>
            <a:r>
              <a:rPr lang="zh-TW" altLang="en-US" sz="2800" b="1" i="0" u="sng" dirty="0">
                <a:solidFill>
                  <a:srgbClr val="000000"/>
                </a:solidFill>
                <a:effectLst/>
                <a:latin typeface="ui-sans-serif"/>
              </a:rPr>
              <a:t>人與自然是生命共同體：持守正確價值觀，實踐綠色旅遊</a:t>
            </a:r>
            <a:endParaRPr lang="en-US" altLang="zh-TW" sz="2800" b="1" i="0" u="sng" dirty="0">
              <a:solidFill>
                <a:srgbClr val="000000"/>
              </a:solidFill>
              <a:effectLst/>
              <a:latin typeface="ui-sans-serif"/>
            </a:endParaRPr>
          </a:p>
          <a:p>
            <a:pPr marL="571500" indent="-571500">
              <a:lnSpc>
                <a:spcPct val="150000"/>
              </a:lnSpc>
            </a:pPr>
            <a:r>
              <a:rPr lang="zh-TW" altLang="en-US" sz="2800" b="0" i="0" dirty="0">
                <a:solidFill>
                  <a:srgbClr val="000000"/>
                </a:solidFill>
                <a:effectLst/>
                <a:latin typeface="ui-sans-serif"/>
              </a:rPr>
              <a:t>大自然蘊藏珍貴資源，其無私饋贈並非理所當然</a:t>
            </a:r>
            <a:endParaRPr lang="en-US" altLang="zh-TW" sz="2800" b="0" i="0" dirty="0">
              <a:solidFill>
                <a:srgbClr val="000000"/>
              </a:solidFill>
              <a:effectLst/>
              <a:latin typeface="ui-sans-serif"/>
            </a:endParaRPr>
          </a:p>
          <a:p>
            <a:pPr marL="571500" indent="-571500">
              <a:lnSpc>
                <a:spcPct val="150000"/>
              </a:lnSpc>
            </a:pPr>
            <a:r>
              <a:rPr lang="zh-TW" altLang="en-US" sz="2800" b="0" i="0" dirty="0">
                <a:solidFill>
                  <a:srgbClr val="000000"/>
                </a:solidFill>
                <a:effectLst/>
                <a:latin typeface="ui-sans-serif"/>
              </a:rPr>
              <a:t>我們應以珍惜、感恩</a:t>
            </a:r>
            <a:r>
              <a:rPr lang="zh-TW" altLang="en-US" sz="2800" b="0" i="0" dirty="0">
                <a:solidFill>
                  <a:schemeClr val="tx1"/>
                </a:solidFill>
                <a:effectLst/>
                <a:latin typeface="ui-sans-serif"/>
              </a:rPr>
              <a:t>、尊重的態度對待自然及一切生命，人與自然是命運共同體，相互依存，應和諧共生，尊重所有生命</a:t>
            </a:r>
            <a:endParaRPr lang="en-US" altLang="zh-TW" sz="2800" b="0" i="0" dirty="0">
              <a:solidFill>
                <a:schemeClr val="tx1"/>
              </a:solidFill>
              <a:effectLst/>
              <a:latin typeface="ui-sans-serif"/>
            </a:endParaRPr>
          </a:p>
          <a:p>
            <a:pPr marL="571500" indent="-571500">
              <a:lnSpc>
                <a:spcPct val="150000"/>
              </a:lnSpc>
            </a:pPr>
            <a:r>
              <a:rPr lang="zh-TW" altLang="en-US" sz="2800" b="0" i="0" dirty="0">
                <a:solidFill>
                  <a:schemeClr val="tx1"/>
                </a:solidFill>
                <a:effectLst/>
                <a:latin typeface="ui-sans-serif"/>
              </a:rPr>
              <a:t>培養良好公民意識，</a:t>
            </a:r>
            <a:r>
              <a:rPr lang="zh-TW" altLang="en-US" sz="2800" dirty="0">
                <a:solidFill>
                  <a:schemeClr val="tx1"/>
                </a:solidFill>
                <a:latin typeface="ui-sans-serif"/>
              </a:rPr>
              <a:t>履行公民責任，</a:t>
            </a:r>
            <a:r>
              <a:rPr lang="zh-TW" altLang="en-US" sz="2800" b="0" i="0" dirty="0">
                <a:solidFill>
                  <a:srgbClr val="000000"/>
                </a:solidFill>
                <a:effectLst/>
                <a:latin typeface="ui-sans-serif"/>
              </a:rPr>
              <a:t>出遊時積極實踐綠色旅遊</a:t>
            </a:r>
            <a:endParaRPr lang="en-US" altLang="zh-TW" sz="2800" b="0" i="0" dirty="0">
              <a:solidFill>
                <a:srgbClr val="000000"/>
              </a:solidFill>
              <a:effectLst/>
              <a:latin typeface="ui-sans-serif"/>
            </a:endParaRPr>
          </a:p>
        </p:txBody>
      </p:sp>
    </p:spTree>
    <p:extLst>
      <p:ext uri="{BB962C8B-B14F-4D97-AF65-F5344CB8AC3E}">
        <p14:creationId xmlns:p14="http://schemas.microsoft.com/office/powerpoint/2010/main" val="92246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801774"/>
          </a:xfrm>
        </p:spPr>
        <p:txBody>
          <a:bodyPr/>
          <a:lstStyle/>
          <a:p>
            <a:r>
              <a:rPr lang="zh-TW" altLang="en-US" dirty="0"/>
              <a:t>香港的自然保育</a:t>
            </a:r>
            <a:endParaRPr lang="en-US" dirty="0"/>
          </a:p>
        </p:txBody>
      </p:sp>
      <p:sp>
        <p:nvSpPr>
          <p:cNvPr id="4" name="內容版面配置區 3">
            <a:extLst>
              <a:ext uri="{FF2B5EF4-FFF2-40B4-BE49-F238E27FC236}">
                <a16:creationId xmlns:a16="http://schemas.microsoft.com/office/drawing/2014/main" id="{576B0A29-BA0B-4E6F-A3CD-3DFEDC7D9860}"/>
              </a:ext>
            </a:extLst>
          </p:cNvPr>
          <p:cNvSpPr>
            <a:spLocks noGrp="1"/>
          </p:cNvSpPr>
          <p:nvPr>
            <p:ph idx="1"/>
          </p:nvPr>
        </p:nvSpPr>
        <p:spPr>
          <a:xfrm>
            <a:off x="382771" y="1382233"/>
            <a:ext cx="11298689" cy="5267447"/>
          </a:xfrm>
        </p:spPr>
        <p:txBody>
          <a:bodyPr>
            <a:normAutofit/>
          </a:bodyPr>
          <a:lstStyle/>
          <a:p>
            <a:pPr marL="571500" indent="-571500" algn="l">
              <a:lnSpc>
                <a:spcPct val="150000"/>
              </a:lnSpc>
              <a:buFont typeface="Arial" panose="020B0604020202020204" pitchFamily="34" charset="0"/>
              <a:buChar char="•"/>
            </a:pPr>
            <a:r>
              <a:rPr lang="zh-TW" altLang="en-US" sz="2800" dirty="0">
                <a:latin typeface="微軟正黑體" panose="020B0604030504040204" pitchFamily="34" charset="-120"/>
                <a:ea typeface="微軟正黑體" panose="020B0604030504040204" pitchFamily="34" charset="-120"/>
                <a:sym typeface="Inter Bold"/>
              </a:rPr>
              <a:t>香港有約四分之三是郊野，擁有</a:t>
            </a:r>
            <a:r>
              <a:rPr lang="en-US" altLang="zh-TW" sz="2800" dirty="0">
                <a:latin typeface="微軟正黑體" panose="020B0604030504040204" pitchFamily="34" charset="-120"/>
                <a:ea typeface="微軟正黑體" panose="020B0604030504040204" pitchFamily="34" charset="-120"/>
                <a:sym typeface="Inter Bold"/>
              </a:rPr>
              <a:t>25</a:t>
            </a:r>
            <a:r>
              <a:rPr lang="zh-TW" altLang="en-US" sz="2800" dirty="0">
                <a:latin typeface="微軟正黑體" panose="020B0604030504040204" pitchFamily="34" charset="-120"/>
                <a:ea typeface="微軟正黑體" panose="020B0604030504040204" pitchFamily="34" charset="-120"/>
                <a:sym typeface="Inter Bold"/>
              </a:rPr>
              <a:t>個郊野公園、</a:t>
            </a:r>
            <a:r>
              <a:rPr lang="en-US" altLang="zh-TW" sz="2800" dirty="0">
                <a:latin typeface="微軟正黑體" panose="020B0604030504040204" pitchFamily="34" charset="-120"/>
                <a:ea typeface="微軟正黑體" panose="020B0604030504040204" pitchFamily="34" charset="-120"/>
                <a:sym typeface="Inter Bold"/>
              </a:rPr>
              <a:t>22</a:t>
            </a:r>
            <a:r>
              <a:rPr lang="zh-TW" altLang="en-US" sz="2800" dirty="0">
                <a:latin typeface="微軟正黑體" panose="020B0604030504040204" pitchFamily="34" charset="-120"/>
                <a:ea typeface="微軟正黑體" panose="020B0604030504040204" pitchFamily="34" charset="-120"/>
                <a:sym typeface="Inter Bold"/>
              </a:rPr>
              <a:t>個特別地區、 </a:t>
            </a:r>
            <a:r>
              <a:rPr lang="en-US" altLang="zh-TW" sz="2800" dirty="0">
                <a:latin typeface="微軟正黑體" panose="020B0604030504040204" pitchFamily="34" charset="-120"/>
                <a:ea typeface="微軟正黑體" panose="020B0604030504040204" pitchFamily="34" charset="-120"/>
                <a:sym typeface="Inter Bold"/>
              </a:rPr>
              <a:t>8</a:t>
            </a:r>
            <a:r>
              <a:rPr lang="zh-TW" altLang="en-US" sz="2800" dirty="0">
                <a:latin typeface="微軟正黑體" panose="020B0604030504040204" pitchFamily="34" charset="-120"/>
                <a:ea typeface="微軟正黑體" panose="020B0604030504040204" pitchFamily="34" charset="-120"/>
                <a:sym typeface="Inter Bold"/>
              </a:rPr>
              <a:t>個海岸公園以及</a:t>
            </a:r>
            <a:r>
              <a:rPr lang="en-US" altLang="zh-TW" sz="2800" dirty="0">
                <a:latin typeface="微軟正黑體" panose="020B0604030504040204" pitchFamily="34" charset="-120"/>
                <a:ea typeface="微軟正黑體" panose="020B0604030504040204" pitchFamily="34" charset="-120"/>
                <a:sym typeface="Inter Bold"/>
              </a:rPr>
              <a:t>1</a:t>
            </a:r>
            <a:r>
              <a:rPr lang="zh-TW" altLang="en-US" sz="2800" dirty="0">
                <a:latin typeface="微軟正黑體" panose="020B0604030504040204" pitchFamily="34" charset="-120"/>
                <a:ea typeface="微軟正黑體" panose="020B0604030504040204" pitchFamily="34" charset="-120"/>
                <a:sym typeface="Inter Bold"/>
              </a:rPr>
              <a:t>個海岸保護區</a:t>
            </a:r>
            <a:endParaRPr lang="en-US" altLang="zh-TW" sz="2800" dirty="0">
              <a:latin typeface="微軟正黑體" panose="020B0604030504040204" pitchFamily="34" charset="-120"/>
              <a:ea typeface="微軟正黑體" panose="020B0604030504040204" pitchFamily="34" charset="-120"/>
              <a:sym typeface="Inter Bold"/>
            </a:endParaRPr>
          </a:p>
          <a:p>
            <a:pPr marL="571500" indent="-571500" algn="l">
              <a:lnSpc>
                <a:spcPct val="150000"/>
              </a:lnSpc>
              <a:buFont typeface="Arial" panose="020B0604020202020204" pitchFamily="34" charset="0"/>
              <a:buChar char="•"/>
            </a:pPr>
            <a:r>
              <a:rPr lang="zh-TW" altLang="en-US" sz="2800" dirty="0">
                <a:latin typeface="微軟正黑體" panose="020B0604030504040204" pitchFamily="34" charset="-120"/>
                <a:ea typeface="微軟正黑體" panose="020B0604030504040204" pitchFamily="34" charset="-120"/>
                <a:sym typeface="Inter Bold"/>
              </a:rPr>
              <a:t>目前，有三個具重要生態價值的野生動物棲息地獲指定為限制地區，嚴格實施出入管制，以盡量減少干擾。這些限制地區分別為鹽灶下鷺鳥林（主要鷺鳥繁殖地）、南丫島深灣海灘（瀕危綠海龜在香港唯一有記錄的固定產卵地點），以及米埔沼澤區（遷徙水鳥的重要度冬地和補給地點）。</a:t>
            </a:r>
          </a:p>
        </p:txBody>
      </p:sp>
    </p:spTree>
    <p:extLst>
      <p:ext uri="{BB962C8B-B14F-4D97-AF65-F5344CB8AC3E}">
        <p14:creationId xmlns:p14="http://schemas.microsoft.com/office/powerpoint/2010/main" val="3956034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9"/>
            <a:ext cx="7729728" cy="801774"/>
          </a:xfrm>
        </p:spPr>
        <p:txBody>
          <a:bodyPr/>
          <a:lstStyle/>
          <a:p>
            <a:r>
              <a:rPr lang="zh-TW" altLang="en-US" dirty="0"/>
              <a:t>香港海岸公園和海岸保護區</a:t>
            </a:r>
            <a:endParaRPr lang="en-US" dirty="0"/>
          </a:p>
        </p:txBody>
      </p:sp>
      <p:pic>
        <p:nvPicPr>
          <p:cNvPr id="6" name="圖片 5">
            <a:hlinkClick r:id="rId3"/>
            <a:extLst>
              <a:ext uri="{FF2B5EF4-FFF2-40B4-BE49-F238E27FC236}">
                <a16:creationId xmlns:a16="http://schemas.microsoft.com/office/drawing/2014/main" id="{746E6E60-9F61-476E-889B-EAD45FC5BFEC}"/>
              </a:ext>
            </a:extLst>
          </p:cNvPr>
          <p:cNvPicPr>
            <a:picLocks noChangeAspect="1"/>
          </p:cNvPicPr>
          <p:nvPr/>
        </p:nvPicPr>
        <p:blipFill>
          <a:blip r:embed="rId4"/>
          <a:stretch>
            <a:fillRect/>
          </a:stretch>
        </p:blipFill>
        <p:spPr>
          <a:xfrm>
            <a:off x="1886454" y="1422055"/>
            <a:ext cx="8419092" cy="4646091"/>
          </a:xfrm>
          <a:prstGeom prst="rect">
            <a:avLst/>
          </a:prstGeom>
        </p:spPr>
      </p:pic>
      <p:pic>
        <p:nvPicPr>
          <p:cNvPr id="1026" name="Picture 2">
            <a:hlinkClick r:id="rId3"/>
            <a:extLst>
              <a:ext uri="{FF2B5EF4-FFF2-40B4-BE49-F238E27FC236}">
                <a16:creationId xmlns:a16="http://schemas.microsoft.com/office/drawing/2014/main" id="{C0E31393-2161-4D48-B9DD-4CA52ED50D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8364" y="2852473"/>
            <a:ext cx="2535272" cy="1785254"/>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4ECEEB8E-BCD1-486B-A39F-61E3AB8733CF}"/>
              </a:ext>
            </a:extLst>
          </p:cNvPr>
          <p:cNvSpPr txBox="1"/>
          <p:nvPr/>
        </p:nvSpPr>
        <p:spPr>
          <a:xfrm>
            <a:off x="8231576" y="6211669"/>
            <a:ext cx="3948905" cy="646331"/>
          </a:xfrm>
          <a:prstGeom prst="rect">
            <a:avLst/>
          </a:prstGeom>
          <a:noFill/>
        </p:spPr>
        <p:txBody>
          <a:bodyPr wrap="square">
            <a:spAutoFit/>
          </a:bodyPr>
          <a:lstStyle/>
          <a:p>
            <a:pPr algn="r"/>
            <a:r>
              <a:rPr lang="en-US" altLang="zh-TW" u="none" dirty="0">
                <a:solidFill>
                  <a:srgbClr val="0563C1"/>
                </a:solidFill>
                <a:hlinkClick r:id="rId3">
                  <a:extLst>
                    <a:ext uri="{A12FA001-AC4F-418D-AE19-62706E023703}">
                      <ahyp:hlinkClr xmlns:ahyp="http://schemas.microsoft.com/office/drawing/2018/hyperlinkcolor" val="tx"/>
                    </a:ext>
                  </a:extLst>
                </a:hlinkClick>
              </a:rPr>
              <a:t>《</a:t>
            </a:r>
            <a:r>
              <a:rPr lang="zh-TW" altLang="en-US" u="none" dirty="0">
                <a:solidFill>
                  <a:srgbClr val="0563C1"/>
                </a:solidFill>
                <a:hlinkClick r:id="rId3">
                  <a:extLst>
                    <a:ext uri="{A12FA001-AC4F-418D-AE19-62706E023703}">
                      <ahyp:hlinkClr xmlns:ahyp="http://schemas.microsoft.com/office/drawing/2018/hyperlinkcolor" val="tx"/>
                    </a:ext>
                  </a:extLst>
                </a:hlinkClick>
              </a:rPr>
              <a:t>香港海岸公園和海岸保護區</a:t>
            </a:r>
            <a:r>
              <a:rPr lang="en-US" altLang="zh-TW" u="none" dirty="0">
                <a:solidFill>
                  <a:srgbClr val="0563C1"/>
                </a:solidFill>
                <a:hlinkClick r:id="rId3">
                  <a:extLst>
                    <a:ext uri="{A12FA001-AC4F-418D-AE19-62706E023703}">
                      <ahyp:hlinkClr xmlns:ahyp="http://schemas.microsoft.com/office/drawing/2018/hyperlinkcolor" val="tx"/>
                    </a:ext>
                  </a:extLst>
                </a:hlinkClick>
              </a:rPr>
              <a:t>》</a:t>
            </a:r>
            <a:endParaRPr lang="en-US" altLang="zh-TW" u="none" dirty="0">
              <a:solidFill>
                <a:srgbClr val="0563C1"/>
              </a:solidFill>
            </a:endParaRPr>
          </a:p>
          <a:p>
            <a:pPr algn="r"/>
            <a:r>
              <a:rPr lang="zh-TW" altLang="en-US" sz="1800" dirty="0"/>
              <a:t>資料來源：</a:t>
            </a:r>
            <a:r>
              <a:rPr lang="zh-TW" altLang="en-US" dirty="0"/>
              <a:t>漁農自然護理署</a:t>
            </a:r>
            <a:endParaRPr lang="en-US" dirty="0"/>
          </a:p>
        </p:txBody>
      </p:sp>
    </p:spTree>
    <p:extLst>
      <p:ext uri="{BB962C8B-B14F-4D97-AF65-F5344CB8AC3E}">
        <p14:creationId xmlns:p14="http://schemas.microsoft.com/office/powerpoint/2010/main" val="2401477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E68473C-D86F-473F-85F5-86CCA6628E8B}"/>
              </a:ext>
            </a:extLst>
          </p:cNvPr>
          <p:cNvSpPr>
            <a:spLocks noGrp="1"/>
          </p:cNvSpPr>
          <p:nvPr>
            <p:ph type="ctrTitle"/>
          </p:nvPr>
        </p:nvSpPr>
        <p:spPr/>
        <p:txBody>
          <a:bodyPr/>
          <a:lstStyle/>
          <a:p>
            <a:r>
              <a:rPr lang="zh-TW" altLang="en-US" sz="4000" dirty="0"/>
              <a:t>學習活動一</a:t>
            </a:r>
            <a:br>
              <a:rPr lang="en-US" altLang="zh-TW" sz="4000" dirty="0"/>
            </a:br>
            <a:r>
              <a:rPr lang="zh-TW" altLang="en-US" sz="4000" dirty="0"/>
              <a:t>我和大自然和諧共生</a:t>
            </a:r>
            <a:endParaRPr lang="en-US" dirty="0"/>
          </a:p>
        </p:txBody>
      </p:sp>
    </p:spTree>
    <p:extLst>
      <p:ext uri="{BB962C8B-B14F-4D97-AF65-F5344CB8AC3E}">
        <p14:creationId xmlns:p14="http://schemas.microsoft.com/office/powerpoint/2010/main" val="38954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9C48E2-C696-49F1-92F5-FEDA75343E94}"/>
              </a:ext>
            </a:extLst>
          </p:cNvPr>
          <p:cNvSpPr>
            <a:spLocks noGrp="1"/>
          </p:cNvSpPr>
          <p:nvPr>
            <p:ph type="title"/>
          </p:nvPr>
        </p:nvSpPr>
        <p:spPr>
          <a:xfrm>
            <a:off x="2231136" y="208318"/>
            <a:ext cx="7729728" cy="2226271"/>
          </a:xfrm>
        </p:spPr>
        <p:txBody>
          <a:bodyPr>
            <a:normAutofit/>
          </a:bodyPr>
          <a:lstStyle/>
          <a:p>
            <a:r>
              <a:rPr lang="zh-TW" altLang="en-US" sz="4800" dirty="0">
                <a:solidFill>
                  <a:schemeClr val="tx1"/>
                </a:solidFill>
              </a:rPr>
              <a:t>學習活動一</a:t>
            </a:r>
            <a:br>
              <a:rPr lang="en-US" altLang="zh-TW" sz="4800" dirty="0">
                <a:solidFill>
                  <a:schemeClr val="tx1"/>
                </a:solidFill>
              </a:rPr>
            </a:br>
            <a:r>
              <a:rPr lang="zh-TW" altLang="en-US" sz="4800" dirty="0">
                <a:solidFill>
                  <a:schemeClr val="tx1"/>
                </a:solidFill>
              </a:rPr>
              <a:t>「我和大自然和諧共生」</a:t>
            </a:r>
          </a:p>
        </p:txBody>
      </p:sp>
      <p:sp>
        <p:nvSpPr>
          <p:cNvPr id="4" name="內容版面配置區 3">
            <a:extLst>
              <a:ext uri="{FF2B5EF4-FFF2-40B4-BE49-F238E27FC236}">
                <a16:creationId xmlns:a16="http://schemas.microsoft.com/office/drawing/2014/main" id="{576B0A29-BA0B-4E6F-A3CD-3DFEDC7D9860}"/>
              </a:ext>
            </a:extLst>
          </p:cNvPr>
          <p:cNvSpPr>
            <a:spLocks noGrp="1"/>
          </p:cNvSpPr>
          <p:nvPr>
            <p:ph idx="1"/>
          </p:nvPr>
        </p:nvSpPr>
        <p:spPr>
          <a:xfrm>
            <a:off x="382771" y="3107878"/>
            <a:ext cx="10239155" cy="2631068"/>
          </a:xfrm>
        </p:spPr>
        <p:txBody>
          <a:bodyPr>
            <a:normAutofit/>
          </a:bodyPr>
          <a:lstStyle/>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你曾停下腳步，感受過身邊大自然的美嗎？</a:t>
            </a:r>
          </a:p>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我們與大自然共生，卻時常忽視它的可貴。</a:t>
            </a:r>
          </a:p>
          <a:p>
            <a:pPr marL="571500" indent="-571500" algn="l">
              <a:lnSpc>
                <a:spcPct val="150000"/>
              </a:lnSpc>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sym typeface="Inter Bold"/>
              </a:rPr>
              <a:t>想一想：大自然的生態環境和我們有甚麼關係？</a:t>
            </a:r>
          </a:p>
        </p:txBody>
      </p:sp>
    </p:spTree>
    <p:extLst>
      <p:ext uri="{BB962C8B-B14F-4D97-AF65-F5344CB8AC3E}">
        <p14:creationId xmlns:p14="http://schemas.microsoft.com/office/powerpoint/2010/main" val="58389893"/>
      </p:ext>
    </p:extLst>
  </p:cSld>
  <p:clrMapOvr>
    <a:masterClrMapping/>
  </p:clrMapOvr>
</p:sld>
</file>

<file path=ppt/theme/theme1.xml><?xml version="1.0" encoding="utf-8"?>
<a:theme xmlns:a="http://schemas.openxmlformats.org/drawingml/2006/main" name="包裹">
  <a:themeElements>
    <a:clrScheme name="包裹">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包裹">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包裹">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6fe0f7-9907-4cfc-a848-76de57907d3e">
      <Terms xmlns="http://schemas.microsoft.com/office/infopath/2007/PartnerControls"/>
    </lcf76f155ced4ddcb4097134ff3c332f>
    <TaxCatchAll xmlns="29867d5d-f5f4-47d8-a6f2-7e3cca24c40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53EBB3552DD7349A9D9CE9C79F9AAB0" ma:contentTypeVersion="13" ma:contentTypeDescription="Create a new document." ma:contentTypeScope="" ma:versionID="b97bc00b4191b71a3db5e9694ef0fbbf">
  <xsd:schema xmlns:xsd="http://www.w3.org/2001/XMLSchema" xmlns:xs="http://www.w3.org/2001/XMLSchema" xmlns:p="http://schemas.microsoft.com/office/2006/metadata/properties" xmlns:ns2="986fe0f7-9907-4cfc-a848-76de57907d3e" xmlns:ns3="29867d5d-f5f4-47d8-a6f2-7e3cca24c40b" targetNamespace="http://schemas.microsoft.com/office/2006/metadata/properties" ma:root="true" ma:fieldsID="8ae15c8027d79ede0cdaf94a406de717" ns2:_="" ns3:_="">
    <xsd:import namespace="986fe0f7-9907-4cfc-a848-76de57907d3e"/>
    <xsd:import namespace="29867d5d-f5f4-47d8-a6f2-7e3cca24c40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6fe0f7-9907-4cfc-a848-76de57907d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ca0ba2c-31e5-4c89-bdb4-0b3d60f87944"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867d5d-f5f4-47d8-a6f2-7e3cca24c40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5441699-6163-4284-83ea-337ad2623a04}" ma:internalName="TaxCatchAll" ma:showField="CatchAllData" ma:web="29867d5d-f5f4-47d8-a6f2-7e3cca24c4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CB59F9-17FB-48F3-B59E-4346D485D324}">
  <ds:schemaRefs>
    <ds:schemaRef ds:uri="http://schemas.microsoft.com/office/2006/metadata/properties"/>
    <ds:schemaRef ds:uri="http://schemas.microsoft.com/office/infopath/2007/PartnerControls"/>
    <ds:schemaRef ds:uri="de5c2c51-7906-4fac-bf5c-36dc0d54e7e0"/>
    <ds:schemaRef ds:uri="864ccfde-09d8-454f-ae99-5f29ab723904"/>
    <ds:schemaRef ds:uri="986fe0f7-9907-4cfc-a848-76de57907d3e"/>
    <ds:schemaRef ds:uri="29867d5d-f5f4-47d8-a6f2-7e3cca24c40b"/>
  </ds:schemaRefs>
</ds:datastoreItem>
</file>

<file path=customXml/itemProps2.xml><?xml version="1.0" encoding="utf-8"?>
<ds:datastoreItem xmlns:ds="http://schemas.openxmlformats.org/officeDocument/2006/customXml" ds:itemID="{0B3F2BAF-4369-4F20-9532-410CBC4CEF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6fe0f7-9907-4cfc-a848-76de57907d3e"/>
    <ds:schemaRef ds:uri="29867d5d-f5f4-47d8-a6f2-7e3cca24c4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C286F7-E06C-44C1-A892-B7D2DD114D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TM10001115[[fn=包裹]]</Template>
  <TotalTime>4395</TotalTime>
  <Words>9924</Words>
  <Application>Microsoft Office PowerPoint</Application>
  <PresentationFormat>Widescreen</PresentationFormat>
  <Paragraphs>509</Paragraphs>
  <Slides>51</Slides>
  <Notes>43</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包裹</vt:lpstr>
      <vt:lpstr>珍惜自然生態 實踐綠色旅遊</vt:lpstr>
      <vt:lpstr>學習重點</vt:lpstr>
      <vt:lpstr>你知道香港擁有哪些生態環境嗎？</vt:lpstr>
      <vt:lpstr>你知道香港擁有哪些生態環境嗎？</vt:lpstr>
      <vt:lpstr>香港的自然環境及動植物物種</vt:lpstr>
      <vt:lpstr>香港的自然保育</vt:lpstr>
      <vt:lpstr>香港海岸公園和海岸保護區</vt:lpstr>
      <vt:lpstr>學習活動一 我和大自然和諧共生</vt:lpstr>
      <vt:lpstr>學習活動一 「我和大自然和諧共生」</vt:lpstr>
      <vt:lpstr>學習活動一 「我和大自然和諧共生」</vt:lpstr>
      <vt:lpstr>學習活動一 「我和大自然和諧共生」</vt:lpstr>
      <vt:lpstr>學習活動一 「我和大自然和諧共生」</vt:lpstr>
      <vt:lpstr>學習活動一 「我和大自然和諧共生」</vt:lpstr>
      <vt:lpstr>學習活動二 「微行漾起漣漪生，巨浪捲來生態殞」</vt:lpstr>
      <vt:lpstr>背景資料：綜合新聞報導1</vt:lpstr>
      <vt:lpstr>背景資料：綜合新聞報導2</vt:lpstr>
      <vt:lpstr>學習活動二 「微行漾起漣漪生，巨浪捲來生態殞」</vt:lpstr>
      <vt:lpstr>學習活動二 「微行漾起漣漪生，巨浪捲來生態殞」</vt:lpstr>
      <vt:lpstr>學習活動二 「微行漾起漣漪生，巨浪捲來生態殞」（舉隅）</vt:lpstr>
      <vt:lpstr>學習活動二 「微行漾起漣漪生，巨浪捲來生態殞」（舉隅）</vt:lpstr>
      <vt:lpstr>生態失衡對人類帶來的長遠影響</vt:lpstr>
      <vt:lpstr>生態失衡對人類帶來的長遠影響</vt:lpstr>
      <vt:lpstr>生態失衡對人類帶來的長遠影響</vt:lpstr>
      <vt:lpstr>生態失衡對人類帶來的長遠影響</vt:lpstr>
      <vt:lpstr>PowerPoint Presentation</vt:lpstr>
      <vt:lpstr>做個負責任的遊客 展現良好公民素質</vt:lpstr>
      <vt:lpstr>良好公民出遊的「十要」與「十不要」</vt:lpstr>
      <vt:lpstr>良好公民出遊的「十要」與「十不要」</vt:lpstr>
      <vt:lpstr>遵守場地與活動守則</vt:lpstr>
      <vt:lpstr>我和大自然的隱形契約</vt:lpstr>
      <vt:lpstr>綠色旅遊</vt:lpstr>
      <vt:lpstr>甚麼是綠色旅遊？</vt:lpstr>
      <vt:lpstr>學習活動三 「綠色旅遊」夢想計劃：可持續旅行體驗</vt:lpstr>
      <vt:lpstr>學習活動三 「綠色旅遊」夢想計劃：可持續旅行體驗</vt:lpstr>
      <vt:lpstr>學習活動三 「綠色旅遊」夢想計劃：可持續旅行體驗（舉隅）</vt:lpstr>
      <vt:lpstr>學習活動三 「綠色旅遊」夢想計劃：可持續旅行體驗（舉隅）</vt:lpstr>
      <vt:lpstr>香港的「綠色旅遊」</vt:lpstr>
      <vt:lpstr>PowerPoint Presentation</vt:lpstr>
      <vt:lpstr>香港的「綠色旅遊」</vt:lpstr>
      <vt:lpstr>PowerPoint Presentation</vt:lpstr>
      <vt:lpstr>香港的「綠色旅遊」</vt:lpstr>
      <vt:lpstr>PowerPoint Presentation</vt:lpstr>
      <vt:lpstr>香港的「綠色旅遊」</vt:lpstr>
      <vt:lpstr>PowerPoint Presentation</vt:lpstr>
      <vt:lpstr>香港的「綠色旅遊」</vt:lpstr>
      <vt:lpstr>PowerPoint Presentation</vt:lpstr>
      <vt:lpstr>延伸學習</vt:lpstr>
      <vt:lpstr>總結</vt:lpstr>
      <vt:lpstr>持守正確價值觀，做負責任公民 實踐綠色旅遊，維護國家生態安全</vt:lpstr>
      <vt:lpstr>持守正確價值觀，做負責任公民 實踐綠色旅遊，維護國家生態安全</vt:lpstr>
      <vt:lpstr>持守正確價值觀，做負責任公民 實踐綠色旅遊，維護國家生態安全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珍惜自然生態 實踐綠色旅遊</dc:title>
  <dc:creator>MAN, Shi-chun</dc:creator>
  <cp:lastModifiedBy>SCDO(MCNE)1</cp:lastModifiedBy>
  <cp:revision>161</cp:revision>
  <dcterms:created xsi:type="dcterms:W3CDTF">2026-01-21T00:45:43Z</dcterms:created>
  <dcterms:modified xsi:type="dcterms:W3CDTF">2026-06-29T09:59:25Z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0x010100E53EBB3552DD7349A9D9CE9C79F9AAB0</vt:lpwstr>
  </property>
  <property fmtid="{D5CDD505-2E9C-101B-9397-08002B2CF9AE}" pid="3" name="MediaServiceImageTags">
    <vt:lpwstr/>
  </property>
</Properties>
</file>